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6" autoAdjust="0"/>
    <p:restoredTop sz="94660"/>
  </p:normalViewPr>
  <p:slideViewPr>
    <p:cSldViewPr>
      <p:cViewPr varScale="1">
        <p:scale>
          <a:sx n="43" d="100"/>
          <a:sy n="43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26E8-D52C-4662-8E41-419C3290CFC5}" type="datetimeFigureOut">
              <a:rPr lang="it-IT" smtClean="0"/>
              <a:pPr/>
              <a:t>19/09/2014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AF30-5699-46C4-B4E7-E92F6ABA7B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26E8-D52C-4662-8E41-419C3290CFC5}" type="datetimeFigureOut">
              <a:rPr lang="it-IT" smtClean="0"/>
              <a:pPr/>
              <a:t>19/09/2014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AF30-5699-46C4-B4E7-E92F6ABA7B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26E8-D52C-4662-8E41-419C3290CFC5}" type="datetimeFigureOut">
              <a:rPr lang="it-IT" smtClean="0"/>
              <a:pPr/>
              <a:t>19/09/2014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AF30-5699-46C4-B4E7-E92F6ABA7B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26E8-D52C-4662-8E41-419C3290CFC5}" type="datetimeFigureOut">
              <a:rPr lang="it-IT" smtClean="0"/>
              <a:pPr/>
              <a:t>19/09/2014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AF30-5699-46C4-B4E7-E92F6ABA7B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26E8-D52C-4662-8E41-419C3290CFC5}" type="datetimeFigureOut">
              <a:rPr lang="it-IT" smtClean="0"/>
              <a:pPr/>
              <a:t>19/09/2014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AF30-5699-46C4-B4E7-E92F6ABA7B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26E8-D52C-4662-8E41-419C3290CFC5}" type="datetimeFigureOut">
              <a:rPr lang="it-IT" smtClean="0"/>
              <a:pPr/>
              <a:t>19/09/2014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AF30-5699-46C4-B4E7-E92F6ABA7B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26E8-D52C-4662-8E41-419C3290CFC5}" type="datetimeFigureOut">
              <a:rPr lang="it-IT" smtClean="0"/>
              <a:pPr/>
              <a:t>19/09/2014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AF30-5699-46C4-B4E7-E92F6ABA7B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26E8-D52C-4662-8E41-419C3290CFC5}" type="datetimeFigureOut">
              <a:rPr lang="it-IT" smtClean="0"/>
              <a:pPr/>
              <a:t>19/09/2014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AF30-5699-46C4-B4E7-E92F6ABA7B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26E8-D52C-4662-8E41-419C3290CFC5}" type="datetimeFigureOut">
              <a:rPr lang="it-IT" smtClean="0"/>
              <a:pPr/>
              <a:t>19/09/2014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AF30-5699-46C4-B4E7-E92F6ABA7B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26E8-D52C-4662-8E41-419C3290CFC5}" type="datetimeFigureOut">
              <a:rPr lang="it-IT" smtClean="0"/>
              <a:pPr/>
              <a:t>19/09/2014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AF30-5699-46C4-B4E7-E92F6ABA7B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26E8-D52C-4662-8E41-419C3290CFC5}" type="datetimeFigureOut">
              <a:rPr lang="it-IT" smtClean="0"/>
              <a:pPr/>
              <a:t>19/09/2014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C9AF30-5699-46C4-B4E7-E92F6ABA7B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1B26E8-D52C-4662-8E41-419C3290CFC5}" type="datetimeFigureOut">
              <a:rPr lang="it-IT" smtClean="0"/>
              <a:pPr/>
              <a:t>19/09/2014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C9AF30-5699-46C4-B4E7-E92F6ABA7B49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8208912" cy="2088232"/>
          </a:xfrm>
        </p:spPr>
        <p:txBody>
          <a:bodyPr>
            <a:noAutofit/>
          </a:bodyPr>
          <a:lstStyle/>
          <a:p>
            <a:r>
              <a:rPr lang="it-IT" sz="4000" dirty="0"/>
              <a:t/>
            </a:r>
            <a:br>
              <a:rPr lang="it-IT" sz="4000" dirty="0"/>
            </a:br>
            <a:r>
              <a:rPr lang="it-IT" sz="4000" dirty="0"/>
              <a:t/>
            </a:r>
            <a:br>
              <a:rPr lang="it-IT" sz="4000" dirty="0"/>
            </a:br>
            <a:r>
              <a:rPr lang="it-IT" sz="4000" dirty="0" smtClean="0"/>
              <a:t>«L'arte </a:t>
            </a:r>
            <a:r>
              <a:rPr lang="it-IT" sz="4000" dirty="0"/>
              <a:t>di saper amare: viaggio terapeutico per guardare con gli occhi del </a:t>
            </a:r>
            <a:r>
              <a:rPr lang="it-IT" sz="4000" dirty="0" smtClean="0"/>
              <a:t>cuore»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4221088"/>
            <a:ext cx="7848544" cy="1944216"/>
          </a:xfrm>
        </p:spPr>
        <p:txBody>
          <a:bodyPr>
            <a:normAutofit/>
          </a:bodyPr>
          <a:lstStyle/>
          <a:p>
            <a:r>
              <a:rPr lang="it-IT" sz="2400" dirty="0" smtClean="0"/>
              <a:t>Dott. Carmine Acheo</a:t>
            </a:r>
          </a:p>
          <a:p>
            <a:r>
              <a:rPr lang="it-IT" sz="2400" dirty="0" smtClean="0"/>
              <a:t>Psicologo cognitivo  e  </a:t>
            </a:r>
            <a:r>
              <a:rPr lang="it-IT" sz="2400" dirty="0" err="1" smtClean="0"/>
              <a:t>Counselor</a:t>
            </a:r>
            <a:r>
              <a:rPr lang="it-IT" sz="2400" dirty="0" smtClean="0"/>
              <a:t> </a:t>
            </a:r>
            <a:r>
              <a:rPr lang="it-IT" sz="2400" dirty="0" err="1" smtClean="0"/>
              <a:t>biosistemico</a:t>
            </a:r>
            <a:endParaRPr lang="it-IT" sz="2400" dirty="0" smtClean="0"/>
          </a:p>
          <a:p>
            <a:r>
              <a:rPr lang="it-IT" sz="2400" dirty="0" smtClean="0"/>
              <a:t>http://psicologiainrete.jimdo.com</a:t>
            </a:r>
            <a:endParaRPr lang="it-IT" sz="2400" dirty="0"/>
          </a:p>
        </p:txBody>
      </p:sp>
      <p:pic>
        <p:nvPicPr>
          <p:cNvPr id="2050" name="Picture 2" descr="C:\Users\Carmine\Desktop\Convegno2014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65104"/>
            <a:ext cx="1828800" cy="16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899592" y="692696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SETTIMANA DEL BENESSERE PSICOLOGICO 2014</a:t>
            </a:r>
          </a:p>
          <a:p>
            <a:pPr algn="ctr"/>
            <a:r>
              <a:rPr lang="it-IT" dirty="0" smtClean="0"/>
              <a:t>Comune di Avellino</a:t>
            </a:r>
          </a:p>
          <a:p>
            <a:pPr algn="ctr"/>
            <a:r>
              <a:rPr lang="it-IT" dirty="0" smtClean="0"/>
              <a:t>Luogo: </a:t>
            </a:r>
            <a:r>
              <a:rPr lang="it-IT" dirty="0" smtClean="0"/>
              <a:t> Centro Sociale Samantha della Porta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460983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Esperienze riparatorie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 </a:t>
            </a:r>
            <a:r>
              <a:rPr lang="it-IT" sz="1600" dirty="0"/>
              <a:t>Se la crescita di un bambino è accompagnata dallo sguardo </a:t>
            </a:r>
            <a:r>
              <a:rPr lang="it-IT" sz="1600" dirty="0" smtClean="0"/>
              <a:t>affettuoso </a:t>
            </a:r>
            <a:r>
              <a:rPr lang="it-IT" sz="1600" dirty="0"/>
              <a:t>di una persona a lui vicina, egli può restituire quanto ha ricevuto: </a:t>
            </a:r>
            <a:r>
              <a:rPr lang="it-IT" sz="1600" dirty="0" smtClean="0"/>
              <a:t>possiede </a:t>
            </a:r>
            <a:r>
              <a:rPr lang="it-IT" sz="1600" dirty="0"/>
              <a:t>la forza di uno sguardo vitale che, nell'adulto, diviene la forza </a:t>
            </a:r>
            <a:r>
              <a:rPr lang="it-IT" sz="1600" dirty="0" smtClean="0"/>
              <a:t>di </a:t>
            </a:r>
            <a:r>
              <a:rPr lang="it-IT" sz="1600" dirty="0"/>
              <a:t>stabilire dei </a:t>
            </a:r>
            <a:r>
              <a:rPr lang="it-IT" sz="1600" dirty="0" smtClean="0"/>
              <a:t>rapporti;</a:t>
            </a:r>
            <a:endParaRPr lang="it-IT" sz="1600" dirty="0"/>
          </a:p>
          <a:p>
            <a:r>
              <a:rPr lang="it-IT" sz="1600" dirty="0"/>
              <a:t>Chiunque riesca finalmente a rivivere l'antico dolore sotto lo </a:t>
            </a:r>
            <a:r>
              <a:rPr lang="it-IT" sz="1600" dirty="0" smtClean="0"/>
              <a:t>sguardo partecipe </a:t>
            </a:r>
            <a:r>
              <a:rPr lang="it-IT" sz="1600" dirty="0"/>
              <a:t>di un altro va oltre il proprio dolore e scopre la propria forza. </a:t>
            </a:r>
            <a:r>
              <a:rPr lang="it-IT" sz="1600" dirty="0" smtClean="0"/>
              <a:t> Ora </a:t>
            </a:r>
            <a:r>
              <a:rPr lang="it-IT" sz="1600" dirty="0"/>
              <a:t>può dare a se stesso ciò che la madre o il padre </a:t>
            </a:r>
            <a:r>
              <a:rPr lang="it-IT" sz="1600" dirty="0" smtClean="0"/>
              <a:t>gli hanno </a:t>
            </a:r>
            <a:r>
              <a:rPr lang="it-IT" sz="1600" dirty="0"/>
              <a:t>rifiutato: attenzione emotiva, calore, sicurezza, affidabilità         e soddisfacimento dei bisogni </a:t>
            </a:r>
            <a:r>
              <a:rPr lang="it-IT" sz="1600" dirty="0" smtClean="0"/>
              <a:t>fondamentali;</a:t>
            </a:r>
          </a:p>
          <a:p>
            <a:r>
              <a:rPr lang="it-IT" sz="1600" dirty="0"/>
              <a:t>Se le persone che da piccole non sono state amate dedicano a se stesse </a:t>
            </a:r>
            <a:r>
              <a:rPr lang="it-IT" sz="1600" dirty="0" smtClean="0"/>
              <a:t>la </a:t>
            </a:r>
            <a:r>
              <a:rPr lang="it-IT" sz="1600" dirty="0"/>
              <a:t>calda attenzione di cui non hanno potuto godere al momento </a:t>
            </a:r>
            <a:r>
              <a:rPr lang="it-IT" sz="1600" dirty="0" smtClean="0"/>
              <a:t>opportuno, </a:t>
            </a:r>
            <a:r>
              <a:rPr lang="it-IT" sz="1600" dirty="0"/>
              <a:t>si vivono in modo del tutto nuovo, cioè si sentono amate. In </a:t>
            </a:r>
            <a:r>
              <a:rPr lang="it-IT" sz="1600" dirty="0" smtClean="0"/>
              <a:t>ultima analisi</a:t>
            </a:r>
            <a:r>
              <a:rPr lang="it-IT" sz="1600" dirty="0"/>
              <a:t>, non è l'amore di un altro che può guarirci </a:t>
            </a:r>
            <a:r>
              <a:rPr lang="it-IT" sz="1600" dirty="0" smtClean="0"/>
              <a:t>dall'antica depressione</a:t>
            </a:r>
            <a:r>
              <a:rPr lang="it-IT" sz="1600" dirty="0"/>
              <a:t>, ma l'amore che diamo a noi stessi attraverso un'attenzione         </a:t>
            </a:r>
            <a:r>
              <a:rPr lang="it-IT" sz="1600" dirty="0" smtClean="0"/>
              <a:t>diligente;</a:t>
            </a:r>
          </a:p>
          <a:p>
            <a:r>
              <a:rPr lang="it-IT" sz="1600" dirty="0"/>
              <a:t>La guarigione non avviene mediante il superamento </a:t>
            </a:r>
            <a:r>
              <a:rPr lang="it-IT" sz="1600" dirty="0" smtClean="0"/>
              <a:t>violento </a:t>
            </a:r>
            <a:r>
              <a:rPr lang="it-IT" sz="1600" dirty="0"/>
              <a:t>o la repressione del dolore ma, al contrario, stabilendo un </a:t>
            </a:r>
            <a:r>
              <a:rPr lang="it-IT" sz="1600" dirty="0" smtClean="0"/>
              <a:t>legame </a:t>
            </a:r>
            <a:r>
              <a:rPr lang="it-IT" sz="1600" dirty="0"/>
              <a:t>con l'energia in esso contenuta.</a:t>
            </a:r>
          </a:p>
        </p:txBody>
      </p:sp>
    </p:spTree>
    <p:extLst>
      <p:ext uri="{BB962C8B-B14F-4D97-AF65-F5344CB8AC3E}">
        <p14:creationId xmlns:p14="http://schemas.microsoft.com/office/powerpoint/2010/main" xmlns="" val="689776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it-IT" dirty="0" smtClean="0"/>
              <a:t>Solitudine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r>
              <a:rPr lang="it-IT" sz="1600" dirty="0"/>
              <a:t>Le persone che non si sopportano e </a:t>
            </a:r>
            <a:r>
              <a:rPr lang="it-IT" sz="1600" dirty="0" smtClean="0"/>
              <a:t>soccombono all'apatia </a:t>
            </a:r>
            <a:r>
              <a:rPr lang="it-IT" sz="1600" dirty="0"/>
              <a:t>e all'inquietudine non appena rimangono sole, le persone </a:t>
            </a:r>
            <a:r>
              <a:rPr lang="it-IT" sz="1600" dirty="0" smtClean="0"/>
              <a:t>che </a:t>
            </a:r>
            <a:r>
              <a:rPr lang="it-IT" sz="1600" dirty="0"/>
              <a:t>non si piacciono abbastanza per sentirsi bene in compagnia di se stesse</a:t>
            </a:r>
            <a:r>
              <a:rPr lang="it-IT" sz="1600" dirty="0" smtClean="0"/>
              <a:t>,  </a:t>
            </a:r>
            <a:r>
              <a:rPr lang="it-IT" sz="1600" dirty="0"/>
              <a:t>sono prigioniere della mancanza di amore di sé. Inutilmente </a:t>
            </a:r>
            <a:r>
              <a:rPr lang="it-IT" sz="1600" dirty="0" smtClean="0"/>
              <a:t>vagano per </a:t>
            </a:r>
            <a:r>
              <a:rPr lang="it-IT" sz="1600" dirty="0"/>
              <a:t>il mondo alla ricerca di qualcuno che abbia la chiave per aprire la </a:t>
            </a:r>
            <a:r>
              <a:rPr lang="it-IT" sz="1600" dirty="0" smtClean="0"/>
              <a:t> loro </a:t>
            </a:r>
            <a:r>
              <a:rPr lang="it-IT" sz="1600" dirty="0"/>
              <a:t>prigione dall'esterno. Cercano nuovi amici, nuovi amori, nuovi </a:t>
            </a:r>
            <a:r>
              <a:rPr lang="it-IT" sz="1600" dirty="0" smtClean="0"/>
              <a:t>analisti, nuove </a:t>
            </a:r>
            <a:r>
              <a:rPr lang="it-IT" sz="1600" dirty="0"/>
              <a:t>guide ideologiche, maestri, guru, lama che svelino loro il </a:t>
            </a:r>
            <a:r>
              <a:rPr lang="it-IT" sz="1600" dirty="0" smtClean="0"/>
              <a:t>segreto </a:t>
            </a:r>
            <a:r>
              <a:rPr lang="it-IT" sz="1600" dirty="0"/>
              <a:t>della parola magica e li liberino dall'isolamento. Ma la porta della </a:t>
            </a:r>
            <a:r>
              <a:rPr lang="it-IT" sz="1600" dirty="0" smtClean="0"/>
              <a:t>prigione </a:t>
            </a:r>
            <a:r>
              <a:rPr lang="it-IT" sz="1600" dirty="0"/>
              <a:t>si apre soltanto dall'interno, e loro stessi sono la chiave che </a:t>
            </a:r>
            <a:r>
              <a:rPr lang="it-IT" sz="1600" dirty="0" smtClean="0"/>
              <a:t>può aprire </a:t>
            </a:r>
            <a:r>
              <a:rPr lang="it-IT" sz="1600" dirty="0"/>
              <a:t>quella porta. La liberazione dalla prigionia </a:t>
            </a:r>
            <a:r>
              <a:rPr lang="it-IT" sz="1600" dirty="0" smtClean="0"/>
              <a:t>nell'Io inizia con </a:t>
            </a:r>
            <a:r>
              <a:rPr lang="it-IT" sz="1600" dirty="0"/>
              <a:t>l'amore di </a:t>
            </a:r>
            <a:r>
              <a:rPr lang="it-IT" sz="1600" dirty="0" smtClean="0"/>
              <a:t>sé;</a:t>
            </a:r>
          </a:p>
          <a:p>
            <a:r>
              <a:rPr lang="it-IT" sz="1600" dirty="0"/>
              <a:t> l'amore e la distanza dall'amore, la </a:t>
            </a:r>
            <a:r>
              <a:rPr lang="it-IT" sz="1600" dirty="0" smtClean="0"/>
              <a:t>similarità </a:t>
            </a:r>
            <a:r>
              <a:rPr lang="it-IT" sz="1600" dirty="0"/>
              <a:t>e l'alterità, il calore dell'essere abbracciato         e la freddezza dello spazio vuoto. Amandosi come totalità, egli </a:t>
            </a:r>
            <a:r>
              <a:rPr lang="it-IT" sz="1600" dirty="0" smtClean="0"/>
              <a:t>scopre </a:t>
            </a:r>
            <a:r>
              <a:rPr lang="it-IT" sz="1600" dirty="0"/>
              <a:t>un nuovo amore e si lascia alle spalle il vecchio amore fatto di </a:t>
            </a:r>
            <a:r>
              <a:rPr lang="it-IT" sz="1600" dirty="0" smtClean="0"/>
              <a:t>debolezza </a:t>
            </a:r>
            <a:r>
              <a:rPr lang="it-IT" sz="1600" dirty="0"/>
              <a:t>e disperazione, in cui tratteneva ed era trattenuto, era </a:t>
            </a:r>
            <a:r>
              <a:rPr lang="it-IT" sz="1600" dirty="0" smtClean="0"/>
              <a:t>vittima e </a:t>
            </a:r>
            <a:r>
              <a:rPr lang="it-IT" sz="1600" dirty="0"/>
              <a:t>carceriere. Sperimenta ora un nuovo amore che riunisce in sé         distanza dall'amore e essere non amato; un amore discreto e ardente </a:t>
            </a:r>
            <a:r>
              <a:rPr lang="it-IT" sz="1600" dirty="0" smtClean="0"/>
              <a:t>che  </a:t>
            </a:r>
            <a:r>
              <a:rPr lang="it-IT" sz="1600" dirty="0"/>
              <a:t>incorpora la solitudine; un amore che non ha un fine specifico ed </a:t>
            </a:r>
            <a:r>
              <a:rPr lang="it-IT" sz="1600" dirty="0" smtClean="0"/>
              <a:t>è </a:t>
            </a:r>
            <a:r>
              <a:rPr lang="it-IT" sz="1600" dirty="0"/>
              <a:t>quindi aperto e disponibile; un amore che, amando le ferite d'amore, </a:t>
            </a:r>
            <a:r>
              <a:rPr lang="it-IT" sz="1600" dirty="0" smtClean="0"/>
              <a:t>le </a:t>
            </a:r>
            <a:r>
              <a:rPr lang="it-IT" sz="1600" dirty="0"/>
              <a:t>guarisce.</a:t>
            </a:r>
          </a:p>
          <a:p>
            <a:r>
              <a:rPr lang="it-IT" sz="1600" dirty="0"/>
              <a:t>La ferita che il non amore ci ha inferto è </a:t>
            </a:r>
            <a:r>
              <a:rPr lang="it-IT" sz="1600" dirty="0" smtClean="0"/>
              <a:t> </a:t>
            </a:r>
            <a:r>
              <a:rPr lang="it-IT" sz="1600" dirty="0"/>
              <a:t>il ventre dal quale veniamo generati molte volte.</a:t>
            </a:r>
            <a:endParaRPr lang="it-IT" sz="1600" dirty="0" smtClean="0"/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3545482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it-IT" dirty="0" smtClean="0"/>
              <a:t>Sensazione di vuoto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517856"/>
          </a:xfrm>
        </p:spPr>
        <p:txBody>
          <a:bodyPr>
            <a:normAutofit fontScale="92500"/>
          </a:bodyPr>
          <a:lstStyle/>
          <a:p>
            <a:r>
              <a:rPr lang="it-IT" sz="1600" dirty="0"/>
              <a:t>La sensazione di vuoto generata dalla mancanza ci fa comprendere la forza di un sentimento e il valore che una persona ha nella nostra vita. Intensa e </a:t>
            </a:r>
            <a:r>
              <a:rPr lang="it-IT" sz="1600" dirty="0" smtClean="0"/>
              <a:t> meravigliosa </a:t>
            </a:r>
            <a:r>
              <a:rPr lang="it-IT" sz="1600" dirty="0"/>
              <a:t>è la mancanza della persona amata. Potrebbe </a:t>
            </a:r>
            <a:r>
              <a:rPr lang="it-IT" sz="1600" dirty="0" smtClean="0"/>
              <a:t>mancarci </a:t>
            </a:r>
            <a:r>
              <a:rPr lang="it-IT" sz="1600" dirty="0"/>
              <a:t>un partner via per lavoro ma anche un amante che non possiamo vedere o sentire. Manca </a:t>
            </a:r>
            <a:r>
              <a:rPr lang="it-IT" sz="1600" dirty="0" smtClean="0"/>
              <a:t> la </a:t>
            </a:r>
            <a:r>
              <a:rPr lang="it-IT" sz="1600" dirty="0"/>
              <a:t>persona che ha deciso di interrompere il tratto di vita insieme. Altrettanto importante è la mancanza di luoghi – dove abbiamo vissuto o dove siamo nati – o di </a:t>
            </a:r>
            <a:r>
              <a:rPr lang="it-IT" sz="1600" dirty="0" smtClean="0"/>
              <a:t>sentimenti e </a:t>
            </a:r>
            <a:r>
              <a:rPr lang="it-IT" sz="1600" dirty="0"/>
              <a:t>situazioni – mancanza dell’amore, dell’ amicizia o del senso di </a:t>
            </a:r>
            <a:r>
              <a:rPr lang="it-IT" sz="1600" dirty="0" smtClean="0"/>
              <a:t>famiglia; </a:t>
            </a:r>
          </a:p>
          <a:p>
            <a:r>
              <a:rPr lang="it-IT" sz="1600" dirty="0"/>
              <a:t>La persona che non c’è più ha lasciato qualcosa di molto importante nella nostra vita se arriviamo a sentirne la mancanza, quindi, non dimentichiamo i momenti belli vissuti insieme. Ogni tanto rifugiamoci in quei ricordi, nelle sue parole, nei suoi insegnamenti o nei suoi abbracci ma facciamolo con il sorriso e non con il dolore di non averli più. Vi cito questa frase di Sant’Agostino che amo molto “Non disperiamo per aver perso una persona cara, ma gioiamo per averla avuta</a:t>
            </a:r>
            <a:r>
              <a:rPr lang="it-IT" sz="1600" dirty="0" smtClean="0"/>
              <a:t>”:</a:t>
            </a:r>
          </a:p>
          <a:p>
            <a:r>
              <a:rPr lang="it-IT" sz="1600" dirty="0"/>
              <a:t>Quello che possiamo fare è volerci bene, cercare un contatto all’inizio – soprattutto perché ci farà sentire di aver provato tutto – e poi dedicarci alla nostra felicità. Esiste una felicità anche senza quelle persone. Esiste se la vogliamo fortemente, se la coltiviamo, se la cerchiamo in quello che ci è accanto. Nella maggior parte delle situazioni succede che troppo concentrati a capire perché quel rapporto è finito perdiamo di vista la meraviglia e i doni che la vita ci ha fatto. Una persona che ci ama, un figlio, la salute, la magia delle emozioni.</a:t>
            </a:r>
            <a:endParaRPr lang="it-IT" sz="1600" dirty="0" smtClean="0"/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2077778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it-IT" dirty="0" smtClean="0"/>
              <a:t>Convivere con sé stessi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120"/>
          </a:xfrm>
        </p:spPr>
        <p:txBody>
          <a:bodyPr>
            <a:normAutofit/>
          </a:bodyPr>
          <a:lstStyle/>
          <a:p>
            <a:r>
              <a:rPr lang="it-IT" sz="1600" dirty="0"/>
              <a:t>Anche se la mancanza genera un vuoto, la consapevolezza di essere parte di un tutt’uno con l’altra persona deve farci stare </a:t>
            </a:r>
            <a:r>
              <a:rPr lang="it-IT" sz="1600" dirty="0" smtClean="0"/>
              <a:t>bene;</a:t>
            </a:r>
          </a:p>
          <a:p>
            <a:r>
              <a:rPr lang="it-IT" sz="1600" dirty="0"/>
              <a:t>Se il rapporto non è corrisposto serve cambiare atteggiamento, un bel giro di boa e </a:t>
            </a:r>
            <a:r>
              <a:rPr lang="it-IT" sz="1600" dirty="0" smtClean="0"/>
              <a:t>ricominciamo. Non </a:t>
            </a:r>
            <a:r>
              <a:rPr lang="it-IT" sz="1600" dirty="0"/>
              <a:t>fermiamoci là dove non c’è felicità per noi. Non è corretto nei confronti di noi stessi e della vita che ci è stata donata. Non meritiamo l’infelicità e nella nostra vita dobbiamo sempre sentire l’amore vero e sincero. Quello che ti travolge e che ti fa emozionare inaspettatamente. Quello che ti fa alzare al mattino pensando alla persona che ami e sapendo che lei sta pensando a te. Quello che ti tiene lontano fisicamente ma unito nel cuore e </a:t>
            </a:r>
            <a:r>
              <a:rPr lang="it-IT" sz="1600" dirty="0" smtClean="0"/>
              <a:t>nell’anima;</a:t>
            </a:r>
          </a:p>
          <a:p>
            <a:r>
              <a:rPr lang="it-IT" sz="1600" dirty="0"/>
              <a:t>L’amore finito. Questo è molto complicato. Qui serve recuperare tutte le forze necessarie per riuscire a volersi bene a tal punto da comprendere che quella storia è finita e noi non possiamo tenerci ancorati a un’idea che appartiene al passato. La fine di un matrimonio, di una convivenza, di un fidanzamento o di una semplice relazione non è un fallimento. Questo è importante imprimerlo nella nostra mente perché è il primo blocco che ci imponiamo. Abbiamo fatto un pezzo di vita insieme con quella persona ma ora è tempo di chiudere e guardare oltre.</a:t>
            </a:r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2355020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Convivere con sé stessi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/>
          </a:bodyPr>
          <a:lstStyle/>
          <a:p>
            <a:r>
              <a:rPr lang="it-IT" sz="1600" dirty="0"/>
              <a:t>La mancanza, soprattutto nel caso di relazioni lunghe, è spesso dettata dall’abitudine. Non apparecchiare più per quella persona fa sentire il vuoto cosi come non vedere più lo spazzolino nel bicchiere o non avere una persona con cui organizzare la domenica. E’ una mancanza il bacio della buonanotte o la complicità nel preparare la colazione del mattino. Manca la telefonata quotidiana e la chiacchiera prima di andare a dormire. Ecco, spesso è questo che manca. Un’idea di famiglia, di coppia, di quotidianità </a:t>
            </a:r>
            <a:r>
              <a:rPr lang="it-IT" sz="1600" dirty="0" smtClean="0"/>
              <a:t>condivisa;</a:t>
            </a:r>
          </a:p>
          <a:p>
            <a:r>
              <a:rPr lang="it-IT" sz="1600" dirty="0" smtClean="0"/>
              <a:t>L’amore </a:t>
            </a:r>
            <a:r>
              <a:rPr lang="it-IT" sz="1600" dirty="0"/>
              <a:t>è sentire la mancanza di respiri, baci, abbracci, sorrisi, gesti e parole che solo quella persona ci sapeva dare. Parlate con voi stessi: se mancano le emozioni e l’amore non è più corrisposto sapete cosa fare; se invece mancano i gesti quotidiani allora lavorate sulle abitudini e inseritene di nuove nella vostra </a:t>
            </a:r>
            <a:r>
              <a:rPr lang="it-IT" sz="1600" dirty="0" smtClean="0"/>
              <a:t>vita;</a:t>
            </a:r>
          </a:p>
          <a:p>
            <a:r>
              <a:rPr lang="it-IT" sz="1600" dirty="0"/>
              <a:t> E, per finire, se a mancarvi sono luoghi e paesi vicini o lontani. Beh, partite…fate un viaggio per recuperare le meravigliose emozioni che vi donano oppure trasferitevi se pensate che la vostra vita altrove possa essere migliore.</a:t>
            </a:r>
          </a:p>
        </p:txBody>
      </p:sp>
    </p:spTree>
    <p:extLst>
      <p:ext uri="{BB962C8B-B14F-4D97-AF65-F5344CB8AC3E}">
        <p14:creationId xmlns:p14="http://schemas.microsoft.com/office/powerpoint/2010/main" xmlns="" val="3795395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r>
              <a:rPr lang="it-IT" dirty="0"/>
              <a:t>Amore, Solitudine e Misticismo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680520"/>
          </a:xfrm>
        </p:spPr>
        <p:txBody>
          <a:bodyPr>
            <a:normAutofit/>
          </a:bodyPr>
          <a:lstStyle/>
          <a:p>
            <a:r>
              <a:rPr lang="it-IT" sz="1600" dirty="0"/>
              <a:t>Quando crediamo che il vuoto sia stato abolito, è probabile che stiamo ingannando noi stessi. Infatti, per quanto l'altro possa corrispondere al nostro desiderio inconscio, il bisogno di totalità è talmente smisurato che nessuna esperienza lo potrà realmente colmare. Il destino strutturale della nostra vita è imparare a sopportare la privazione e anche la delusione della persona che ci è accanto: quale che essa sia, qualunque cosa possa rappresentare o aver rappresentato per me, esprime comunque </a:t>
            </a:r>
            <a:r>
              <a:rPr lang="it-IT" sz="1600" dirty="0" smtClean="0"/>
              <a:t>un'assenza;</a:t>
            </a:r>
          </a:p>
          <a:p>
            <a:r>
              <a:rPr lang="it-IT" sz="1600" dirty="0" smtClean="0"/>
              <a:t>Per </a:t>
            </a:r>
            <a:r>
              <a:rPr lang="it-IT" sz="1600" dirty="0"/>
              <a:t>quanto io possa amare un altro e per quanto questo possa a sua volta ricambiare i miei sentimenti, in ogni rapporto continua a esistere la possibilità di perdere la persona amata. È questo timore che si rinnova con più forza ogni volta che si crea una nuova relazione, anche se il sentimento che si è riusciti a creare offre continuamente un modo di controllare la perdita. Ma la perdita ci riconduce al </a:t>
            </a:r>
            <a:r>
              <a:rPr lang="it-IT" sz="1600" dirty="0" smtClean="0"/>
              <a:t>desiderio:</a:t>
            </a:r>
          </a:p>
          <a:p>
            <a:r>
              <a:rPr lang="it-IT" sz="1600" dirty="0"/>
              <a:t>Leopardi chiamava il “pensiero dominante”.</a:t>
            </a:r>
          </a:p>
          <a:p>
            <a:pPr marL="0" indent="0">
              <a:buNone/>
            </a:pPr>
            <a:r>
              <a:rPr lang="it-IT" sz="1600" dirty="0"/>
              <a:t>Siamo ossessionati dalla sua immagine ed è sempre un'immagine parziale quella che torna alla mente: quell' immagine particolarissima che ci ha catturato e che ora riempie il vuoto lasciato dalla sua scomparsa.</a:t>
            </a:r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95068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it-IT" dirty="0"/>
              <a:t>Amore, Solitudine e Misticismo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389120"/>
          </a:xfrm>
        </p:spPr>
        <p:txBody>
          <a:bodyPr>
            <a:normAutofit/>
          </a:bodyPr>
          <a:lstStyle/>
          <a:p>
            <a:r>
              <a:rPr lang="it-IT" sz="1600" dirty="0"/>
              <a:t>Perché allora è il nostro bisogno a dar vita a delle immagini che, se pur distanti dalla realtà, esprimono la nostra stessa possibilità di creare qualcosa, di dargli vita e di riconoscere in esso tutto un mondo fantastico.</a:t>
            </a:r>
          </a:p>
          <a:p>
            <a:r>
              <a:rPr lang="it-IT" sz="1600" dirty="0" smtClean="0"/>
              <a:t>L’ amore </a:t>
            </a:r>
            <a:r>
              <a:rPr lang="it-IT" sz="1600" dirty="0"/>
              <a:t>ideale si rivolge a Dio e non alle cose terrene. A queste conclusioni giungiamo con tristezza, perché è chiaro che su queste cose noi tendiamo a illuderci, ed è anche giusto che sia così; ma, di fatto, la dimensione amorosa è sempre un'esperienza di assenza, e l'assenza ha a che fare con la </a:t>
            </a:r>
            <a:r>
              <a:rPr lang="it-IT" sz="1600" dirty="0" smtClean="0"/>
              <a:t>nostalgia;</a:t>
            </a:r>
          </a:p>
          <a:p>
            <a:r>
              <a:rPr lang="it-IT" sz="1600" dirty="0"/>
              <a:t>Io penso che la nostalgia e il vissuto dell'assenza coincidano col significato della nostra vita. È come se noi, durante il percorso dell'esistenza, sperimentassimo continuamente un'insoddisfazione profonda, nonostante tutto quello che riusciamo ad afferrare.</a:t>
            </a:r>
          </a:p>
        </p:txBody>
      </p:sp>
    </p:spTree>
    <p:extLst>
      <p:ext uri="{BB962C8B-B14F-4D97-AF65-F5344CB8AC3E}">
        <p14:creationId xmlns:p14="http://schemas.microsoft.com/office/powerpoint/2010/main" xmlns="" val="2736265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Sensibilità e riconoscere lo stato di innamoramento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 </a:t>
            </a:r>
            <a:r>
              <a:rPr lang="it-IT" sz="1600" dirty="0" smtClean="0"/>
              <a:t>La </a:t>
            </a:r>
            <a:r>
              <a:rPr lang="it-IT" sz="1600" dirty="0"/>
              <a:t>tendenza a considerare l'oggetto d'amore come fonte di felicità infinita. Quando nella 'nostra esistenza ci troviamo a vivere un'esperienza nella quale una persona esterna a noi diventa la fonte della nostra felicità, noi siamo certamente in una </a:t>
            </a:r>
            <a:r>
              <a:rPr lang="it-IT" sz="1600" dirty="0" smtClean="0"/>
              <a:t>esperienza-limite:</a:t>
            </a:r>
          </a:p>
          <a:p>
            <a:r>
              <a:rPr lang="it-IT" sz="1600" dirty="0"/>
              <a:t>Si è detto spesso che la possibilità di resistere al mondo è in ragione diretta della capacità di autonomia; ma è innegabile che la conoscenza del mondo passi attraverso questo identificare nell'altro la fonte della propria felicità. È vero che mettersi nelle mani degli altri può recare sofferenze altrettanto intense della felicità che ci si aspetta, ma si tratta in ogni caso di un'esperienza che va fatta e </a:t>
            </a:r>
            <a:r>
              <a:rPr lang="it-IT" sz="1600" dirty="0" smtClean="0"/>
              <a:t>ricercata;</a:t>
            </a:r>
          </a:p>
          <a:p>
            <a:r>
              <a:rPr lang="it-IT" sz="1600" dirty="0" smtClean="0"/>
              <a:t>Frasi </a:t>
            </a:r>
            <a:r>
              <a:rPr lang="it-IT" sz="1600" dirty="0"/>
              <a:t>che rivelano che siamo pronti anche a escludere l'intimità fisica pur di non rinunciare ad un « oggetto » che sentiamo come la fonte insostituibile della nostra felicità. Sono questi i momenti in cui la sessualità sembra trascendere o addirittura rinnegare se </a:t>
            </a:r>
            <a:r>
              <a:rPr lang="it-IT" sz="1600" dirty="0" smtClean="0"/>
              <a:t>stessa.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1609554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it-IT" dirty="0" smtClean="0"/>
              <a:t>Dimensione dell’Amore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>
            <a:normAutofit/>
          </a:bodyPr>
          <a:lstStyle/>
          <a:p>
            <a:r>
              <a:rPr lang="it-IT" sz="1600" dirty="0" smtClean="0"/>
              <a:t>Come </a:t>
            </a:r>
            <a:r>
              <a:rPr lang="it-IT" sz="1600" dirty="0"/>
              <a:t>una forza interiore che trasfigura il volto dell'amato, che stravolge il senso delle nostre azioni, che pervade di un'energia positiva le nostre </a:t>
            </a:r>
            <a:r>
              <a:rPr lang="it-IT" sz="1600" dirty="0" smtClean="0"/>
              <a:t>giornate;</a:t>
            </a:r>
          </a:p>
          <a:p>
            <a:r>
              <a:rPr lang="it-IT" sz="1600" dirty="0"/>
              <a:t>Con questo non voglio dire che bisogna lasciare via libera a quella «follia condivisa» che è l'amore, ma semplicemente che la sua energia vitale va impiegata, per portare avanti coerentemente e con maggior vigore la vita di tutti i giorni, lasciando poi uno spazio di incontaminata follia alla propria fantasia, un piccolo varco attraverso cui passare da una dimensione </a:t>
            </a:r>
            <a:r>
              <a:rPr lang="it-IT" sz="1600" dirty="0" smtClean="0"/>
              <a:t>all'altra;</a:t>
            </a:r>
          </a:p>
          <a:p>
            <a:r>
              <a:rPr lang="it-IT" sz="1600" dirty="0"/>
              <a:t>Di fronte all'amato, l'amante prova un senso di incredibile pienezza e, contemporaneamente, ha il sentore di aver vissuto fino a quel momento in uno stato di privazione: la sua presenza è fonte di un benessere che sembra avere possibilità </a:t>
            </a:r>
            <a:r>
              <a:rPr lang="it-IT" sz="1600" dirty="0" smtClean="0"/>
              <a:t>inesauribili;</a:t>
            </a:r>
          </a:p>
          <a:p>
            <a:r>
              <a:rPr lang="it-IT" sz="1600" dirty="0"/>
              <a:t>L'essere su cui abbiamo fermato i nostri occhi e convogliato il nostro desiderio assume per noi un significato unico: è insostituibile perché soltanto egli può evocare in noi delle dimensioni interiori profonde e particolarissime. In verità, nella dinamica dell'incontro amoroso, si viene catturati, rapiti, da un oggetto che sembra essere dotato della qualità straordinaria di corrispondere esattamente all'interiorità del proprio desiderio.</a:t>
            </a:r>
            <a:endParaRPr lang="it-IT" sz="1600" dirty="0" smtClean="0"/>
          </a:p>
          <a:p>
            <a:endParaRPr lang="it-IT" sz="1600" dirty="0" smtClean="0"/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1361825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it-IT" dirty="0"/>
              <a:t>Dimensione dell’Amore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120"/>
          </a:xfrm>
        </p:spPr>
        <p:txBody>
          <a:bodyPr>
            <a:normAutofit/>
          </a:bodyPr>
          <a:lstStyle/>
          <a:p>
            <a:r>
              <a:rPr lang="it-IT" sz="1600" dirty="0"/>
              <a:t>Per quanto bella ed estatica una visione possa essere, di per sé non porta a nulla, se non all'immobilità della </a:t>
            </a:r>
            <a:r>
              <a:rPr lang="it-IT" sz="1600" dirty="0" smtClean="0"/>
              <a:t>contemplazione;</a:t>
            </a:r>
          </a:p>
          <a:p>
            <a:r>
              <a:rPr lang="it-IT" sz="1600" dirty="0"/>
              <a:t>Solo allora comincia quel periglioso percorso che dall'immagine conduce alla sua incarnazione, un cammino che ci tiene fino all'ultimo con il fiato sospeso. Capace di risvegliare in noi emozioni incontenibili, a volte anche negative, distruttive, quando le cose non vanno come vorremmo, quando un ostacolo si interpone alla realizzazione dei nostri </a:t>
            </a:r>
            <a:r>
              <a:rPr lang="it-IT" sz="1600" dirty="0" smtClean="0"/>
              <a:t>sogni;</a:t>
            </a:r>
          </a:p>
          <a:p>
            <a:r>
              <a:rPr lang="it-IT" sz="1600" dirty="0"/>
              <a:t>Nel momento stesso in cui giuriamo eterno amore, ci rendiamo anche conto che si tratta di un «giuramento falso», di cui non possiamo garantire in alcun modo l'esito. Tutto è destinato a mutare, soprattutto le persone; così ogni promessa ha una buona probabilità di essere </a:t>
            </a:r>
            <a:r>
              <a:rPr lang="it-IT" sz="1600" dirty="0" smtClean="0"/>
              <a:t>dirottata;</a:t>
            </a:r>
          </a:p>
          <a:p>
            <a:r>
              <a:rPr lang="it-IT" sz="1600" dirty="0"/>
              <a:t> Ma questo dovrebbe bastare per farci rinunciare alla seduzione di un'illusione</a:t>
            </a:r>
            <a:r>
              <a:rPr lang="it-IT" sz="1600" dirty="0" smtClean="0"/>
              <a:t>? Può </a:t>
            </a:r>
            <a:r>
              <a:rPr lang="it-IT" sz="1600" dirty="0"/>
              <a:t>forse la prospettiva del fallimento trattenerci dal richiamo dell'amore? Non credo.</a:t>
            </a:r>
          </a:p>
        </p:txBody>
      </p:sp>
    </p:spTree>
    <p:extLst>
      <p:ext uri="{BB962C8B-B14F-4D97-AF65-F5344CB8AC3E}">
        <p14:creationId xmlns:p14="http://schemas.microsoft.com/office/powerpoint/2010/main" xmlns="" val="132177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70992"/>
          </a:xfrm>
        </p:spPr>
        <p:txBody>
          <a:bodyPr>
            <a:normAutofit/>
          </a:bodyPr>
          <a:lstStyle/>
          <a:p>
            <a:r>
              <a:rPr lang="it-IT" sz="3600" dirty="0" smtClean="0"/>
              <a:t>La </a:t>
            </a:r>
            <a:r>
              <a:rPr lang="it-IT" sz="3600" dirty="0"/>
              <a:t>ferita dei non </a:t>
            </a:r>
            <a:r>
              <a:rPr lang="it-IT" sz="3600" dirty="0" smtClean="0"/>
              <a:t>amati </a:t>
            </a:r>
            <a:r>
              <a:rPr lang="it-IT" sz="2800" dirty="0" smtClean="0"/>
              <a:t>Peter  </a:t>
            </a:r>
            <a:r>
              <a:rPr lang="it-IT" sz="2800" dirty="0" err="1"/>
              <a:t>Schellenbaum</a:t>
            </a:r>
            <a:r>
              <a:rPr lang="it-IT" sz="2800" dirty="0"/>
              <a:t> 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600" u="sng" dirty="0" smtClean="0"/>
              <a:t>Parole chiavi e meccanismi psicologici</a:t>
            </a:r>
          </a:p>
          <a:p>
            <a:endParaRPr lang="it-IT" sz="1600" u="sng" dirty="0"/>
          </a:p>
          <a:p>
            <a:r>
              <a:rPr lang="it-IT" sz="1800" dirty="0"/>
              <a:t>Bisogna infatti sottolineare che chi  non si è sentito amato durante l'infanzia, </a:t>
            </a:r>
            <a:r>
              <a:rPr lang="it-IT" sz="1800" dirty="0" err="1"/>
              <a:t>fara'</a:t>
            </a:r>
            <a:r>
              <a:rPr lang="it-IT" sz="1800" dirty="0"/>
              <a:t> molta fatica ad accettare  l'amore di un'altra persona, continuerà a sentirsi non amato  anche quando avviene il </a:t>
            </a:r>
            <a:r>
              <a:rPr lang="it-IT" sz="1800" dirty="0" smtClean="0"/>
              <a:t>contrario;</a:t>
            </a:r>
          </a:p>
          <a:p>
            <a:r>
              <a:rPr lang="it-IT" sz="1800" dirty="0" smtClean="0"/>
              <a:t>Tipologie di attaccamenti: </a:t>
            </a:r>
            <a:r>
              <a:rPr lang="it-IT" sz="1800" dirty="0"/>
              <a:t>1. tipo  "pur di essere amato farei di tutto»; 2. "l'altro  mi deve amare per forza«; 3. "non mi ama mai abbastanza«: 4. "Ti comprerò" </a:t>
            </a:r>
            <a:r>
              <a:rPr lang="it-IT" sz="1800" dirty="0" smtClean="0"/>
              <a:t>.</a:t>
            </a:r>
          </a:p>
          <a:p>
            <a:r>
              <a:rPr lang="it-IT" sz="1800" dirty="0"/>
              <a:t>Questo scrittore ci ricorda che spesso siamo stati feriti nei rapporti con gli  altri e talvolta questa ferita non rimarginata, in determinati contesti sanguina  </a:t>
            </a:r>
            <a:r>
              <a:rPr lang="it-IT" sz="1800" dirty="0" smtClean="0"/>
              <a:t>ancora;</a:t>
            </a:r>
          </a:p>
          <a:p>
            <a:r>
              <a:rPr lang="it-IT" sz="1800" dirty="0"/>
              <a:t>"Impara ad essere te stesso e usa il tuo talento  qualunque esso sia. I boschi sarebbero terribilmente noiosi se cantassero solo  gli uccelli che cantano meglio!"</a:t>
            </a:r>
            <a:endParaRPr lang="it-IT" sz="1800" dirty="0" smtClean="0"/>
          </a:p>
          <a:p>
            <a:endParaRPr lang="it-IT" sz="1600" u="sng" dirty="0" smtClean="0"/>
          </a:p>
          <a:p>
            <a:endParaRPr lang="it-IT" sz="1600" u="sng" dirty="0"/>
          </a:p>
          <a:p>
            <a:endParaRPr lang="it-IT" sz="1600" u="sng" dirty="0"/>
          </a:p>
        </p:txBody>
      </p:sp>
    </p:spTree>
    <p:extLst>
      <p:ext uri="{BB962C8B-B14F-4D97-AF65-F5344CB8AC3E}">
        <p14:creationId xmlns:p14="http://schemas.microsoft.com/office/powerpoint/2010/main" xmlns="" val="1070275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r>
              <a:rPr lang="it-IT" dirty="0" smtClean="0"/>
              <a:t>Aforismi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5184576"/>
          </a:xfrm>
        </p:spPr>
        <p:txBody>
          <a:bodyPr>
            <a:normAutofit/>
          </a:bodyPr>
          <a:lstStyle/>
          <a:p>
            <a:r>
              <a:rPr lang="it-IT" sz="1600" dirty="0"/>
              <a:t>Solo l'auto accettazione può condurre verso l'indipendenza, consentendo la relazione. E questo sembra l'unico modo per “salvarsi la vita</a:t>
            </a:r>
            <a:r>
              <a:rPr lang="it-IT" sz="1600" dirty="0" smtClean="0"/>
              <a:t>”;</a:t>
            </a:r>
          </a:p>
          <a:p>
            <a:r>
              <a:rPr lang="it-IT" sz="1600" dirty="0"/>
              <a:t>La vulnerabilità a cui l'amore ci espone, e l'importanza centrale che l'altro viene ad assumere nella nostra vita, ci gettano in uno stato di </a:t>
            </a:r>
            <a:r>
              <a:rPr lang="it-IT" sz="1600" dirty="0" smtClean="0"/>
              <a:t>bisogno;</a:t>
            </a:r>
          </a:p>
          <a:p>
            <a:r>
              <a:rPr lang="it-IT" sz="1600" dirty="0"/>
              <a:t>I poeti sono gli unici esseri umani che abbiano trovato nella parola una modalità espressiva in grado di cogliere l'essenza dei sentimenti, perché la poesia è fatta di metafore e allusioni, di simboli e di </a:t>
            </a:r>
            <a:r>
              <a:rPr lang="it-IT" sz="1600" dirty="0" smtClean="0"/>
              <a:t>rimandi;</a:t>
            </a:r>
          </a:p>
          <a:p>
            <a:r>
              <a:rPr lang="it-IT" sz="1600" dirty="0"/>
              <a:t>In fondo bisogna essere soli, bisogna sentire la propria solitudine per poter capire che cosa significhi la presenza </a:t>
            </a:r>
            <a:r>
              <a:rPr lang="it-IT" sz="1600" dirty="0" smtClean="0"/>
              <a:t>dell'altro:</a:t>
            </a:r>
          </a:p>
          <a:p>
            <a:r>
              <a:rPr lang="it-IT" sz="1600" dirty="0"/>
              <a:t>L'equivoco nel quale noi purtroppo cadiamo è pensare che nel rapporto amoroso dobbiamo escludere con tutte le nostre forze il conflitto, la sofferenza, il dolore e la lacerazione. Questo è utopistico perché se siamo noi stessi portatori di un dissidio strutturale, se siamo noi stessi portatori di vita e di morte, non c'è unione dove questa dicotomia, questa antitesi non </a:t>
            </a:r>
            <a:r>
              <a:rPr lang="it-IT" sz="1600" dirty="0" smtClean="0"/>
              <a:t>emerga;</a:t>
            </a:r>
          </a:p>
          <a:p>
            <a:r>
              <a:rPr lang="it-IT" sz="1600" dirty="0"/>
              <a:t>L'enorme sofferenza che può derivare da un legame è un fatto intrinseco; non possiamo rifiutare una relazione perché ci arreca </a:t>
            </a:r>
            <a:r>
              <a:rPr lang="it-IT" sz="1600" dirty="0" smtClean="0"/>
              <a:t>dolore;</a:t>
            </a:r>
          </a:p>
          <a:p>
            <a:r>
              <a:rPr lang="it-IT" sz="1600" dirty="0"/>
              <a:t>Il tradimento è un passaggio inevitabile nella storia di due persone che si amano: è un momento di apertura verso l'esterno e verso l'interno, un momento di riconquista della propria identità.</a:t>
            </a:r>
            <a:endParaRPr lang="it-IT" sz="1600" dirty="0" smtClean="0"/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203357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6406" y="1844824"/>
            <a:ext cx="8229600" cy="4389120"/>
          </a:xfrm>
        </p:spPr>
        <p:txBody>
          <a:bodyPr/>
          <a:lstStyle/>
          <a:p>
            <a:r>
              <a:rPr lang="it-IT" dirty="0"/>
              <a:t> </a:t>
            </a:r>
            <a:r>
              <a:rPr lang="it-IT" sz="1600" dirty="0"/>
              <a:t>"Non sono stato amato e continuo a non esserlo". E' una verità </a:t>
            </a:r>
            <a:r>
              <a:rPr lang="it-IT" sz="1600" dirty="0" smtClean="0"/>
              <a:t>che </a:t>
            </a:r>
            <a:r>
              <a:rPr lang="it-IT" sz="1600" dirty="0"/>
              <a:t>vale anche per chi è stato amato troppo o nel modo sbagliato. </a:t>
            </a:r>
            <a:r>
              <a:rPr lang="it-IT" sz="1600" dirty="0" smtClean="0"/>
              <a:t>La </a:t>
            </a:r>
            <a:r>
              <a:rPr lang="it-IT" sz="1600" dirty="0"/>
              <a:t>carenza d'amore si cela dietro molte maschere. In un senso profondo  </a:t>
            </a:r>
            <a:r>
              <a:rPr lang="it-IT" sz="1600" dirty="0" smtClean="0"/>
              <a:t>… </a:t>
            </a:r>
            <a:r>
              <a:rPr lang="it-IT" sz="1600" dirty="0"/>
              <a:t>questa verità vale anche per coloro che sono stati amati </a:t>
            </a:r>
            <a:r>
              <a:rPr lang="it-IT" sz="1600" dirty="0" smtClean="0"/>
              <a:t>"</a:t>
            </a:r>
            <a:r>
              <a:rPr lang="it-IT" sz="1600" dirty="0"/>
              <a:t>a sufficienza". La ferita del non amato è la ferita </a:t>
            </a:r>
            <a:r>
              <a:rPr lang="it-IT" sz="1600" dirty="0" smtClean="0"/>
              <a:t>dell'essere </a:t>
            </a:r>
            <a:r>
              <a:rPr lang="it-IT" sz="1600" dirty="0"/>
              <a:t>uomo</a:t>
            </a:r>
            <a:r>
              <a:rPr lang="it-IT" sz="1600" dirty="0" smtClean="0"/>
              <a:t>.</a:t>
            </a:r>
          </a:p>
          <a:p>
            <a:r>
              <a:rPr lang="it-IT" sz="1600" dirty="0"/>
              <a:t>La ferita dei non amati è la causa di una carenza di "fiducia </a:t>
            </a:r>
            <a:r>
              <a:rPr lang="it-IT" sz="1600" dirty="0" smtClean="0"/>
              <a:t>di </a:t>
            </a:r>
            <a:r>
              <a:rPr lang="it-IT" sz="1600" dirty="0"/>
              <a:t>base" (Erik </a:t>
            </a:r>
            <a:r>
              <a:rPr lang="it-IT" sz="1600" dirty="0" err="1"/>
              <a:t>Erikson</a:t>
            </a:r>
            <a:r>
              <a:rPr lang="it-IT" sz="1600" dirty="0"/>
              <a:t>): se vogliamo guarire questa è a quella </a:t>
            </a:r>
            <a:r>
              <a:rPr lang="it-IT" sz="1600" dirty="0" smtClean="0"/>
              <a:t> </a:t>
            </a:r>
            <a:r>
              <a:rPr lang="it-IT" sz="1600" dirty="0"/>
              <a:t>che dobbiamo </a:t>
            </a:r>
            <a:r>
              <a:rPr lang="it-IT" sz="1600" dirty="0" smtClean="0"/>
              <a:t>rivolgerci;</a:t>
            </a:r>
          </a:p>
          <a:p>
            <a:r>
              <a:rPr lang="it-IT" sz="1600" dirty="0"/>
              <a:t>Al contrario, deve diventare un luogo </a:t>
            </a:r>
            <a:r>
              <a:rPr lang="it-IT" sz="1600" dirty="0" smtClean="0"/>
              <a:t> in </a:t>
            </a:r>
            <a:r>
              <a:rPr lang="it-IT" sz="1600" dirty="0"/>
              <a:t>cui l'individuo diviene più consapevole di </a:t>
            </a:r>
            <a:r>
              <a:rPr lang="it-IT" sz="1600" dirty="0" smtClean="0"/>
              <a:t>sé stesso </a:t>
            </a:r>
            <a:r>
              <a:rPr lang="it-IT" sz="1600" dirty="0"/>
              <a:t>come punto </a:t>
            </a:r>
            <a:r>
              <a:rPr lang="it-IT" sz="1600" dirty="0" smtClean="0"/>
              <a:t>di </a:t>
            </a:r>
            <a:r>
              <a:rPr lang="it-IT" sz="1600" dirty="0"/>
              <a:t>incontro tra quanto gli è proprio e quanto proviene dall'esterno.         Solo in questo modo si possono aprire nuovi spazi per quegli aspetti di </a:t>
            </a:r>
            <a:r>
              <a:rPr lang="it-IT" sz="1600" dirty="0" smtClean="0"/>
              <a:t>umanità </a:t>
            </a:r>
            <a:r>
              <a:rPr lang="it-IT" sz="1600" dirty="0"/>
              <a:t>finora </a:t>
            </a:r>
            <a:r>
              <a:rPr lang="it-IT" sz="1600" dirty="0" smtClean="0"/>
              <a:t>rifiutati;</a:t>
            </a:r>
          </a:p>
          <a:p>
            <a:r>
              <a:rPr lang="it-IT" sz="1600" dirty="0"/>
              <a:t> Quando invece riesce a rimanere nel campo magnetico di uno scambio di </a:t>
            </a:r>
            <a:r>
              <a:rPr lang="it-IT" sz="1600" dirty="0" smtClean="0"/>
              <a:t>sguardi</a:t>
            </a:r>
            <a:r>
              <a:rPr lang="it-IT" sz="1600" dirty="0"/>
              <a:t>, diviene vitale e </a:t>
            </a:r>
            <a:r>
              <a:rPr lang="it-IT" sz="1600" dirty="0" smtClean="0"/>
              <a:t>creativo;</a:t>
            </a:r>
          </a:p>
          <a:p>
            <a:endParaRPr lang="it-IT" sz="1600" dirty="0" smtClean="0"/>
          </a:p>
          <a:p>
            <a:r>
              <a:rPr lang="it-IT" sz="1600" dirty="0"/>
              <a:t>Il principio dell'oracolo di Delfi "Conosci te stesso" dovrebbe  </a:t>
            </a:r>
            <a:r>
              <a:rPr lang="it-IT" sz="1600" dirty="0" smtClean="0"/>
              <a:t>essere </a:t>
            </a:r>
            <a:r>
              <a:rPr lang="it-IT" sz="1600" dirty="0"/>
              <a:t>integrato dal principio "Ama te stesso" poiché </a:t>
            </a:r>
            <a:r>
              <a:rPr lang="it-IT" sz="1600" dirty="0" smtClean="0"/>
              <a:t> </a:t>
            </a:r>
            <a:r>
              <a:rPr lang="it-IT" sz="1600" dirty="0"/>
              <a:t>a livello psicologico conoscenza e amore sono inscindibili.</a:t>
            </a:r>
          </a:p>
          <a:p>
            <a:pPr marL="0" indent="0">
              <a:buNone/>
            </a:pPr>
            <a:endParaRPr lang="it-IT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913" y="404664"/>
            <a:ext cx="8510587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0477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389120"/>
          </a:xfrm>
        </p:spPr>
        <p:txBody>
          <a:bodyPr>
            <a:normAutofit/>
          </a:bodyPr>
          <a:lstStyle/>
          <a:p>
            <a:r>
              <a:rPr lang="it-IT" sz="1600" dirty="0" smtClean="0"/>
              <a:t>Il </a:t>
            </a:r>
            <a:r>
              <a:rPr lang="it-IT" sz="1600" dirty="0"/>
              <a:t>legame tra due tendenze </a:t>
            </a:r>
            <a:r>
              <a:rPr lang="it-IT" sz="1600" dirty="0" smtClean="0"/>
              <a:t> </a:t>
            </a:r>
            <a:r>
              <a:rPr lang="it-IT" sz="1600" dirty="0"/>
              <a:t>contraddittorie: una è il trauma, cioè la ferita psicologica         risalente all'infanzia, che afferma: "No, non c'è amore"; </a:t>
            </a:r>
            <a:r>
              <a:rPr lang="it-IT" sz="1600" dirty="0" smtClean="0"/>
              <a:t> </a:t>
            </a:r>
            <a:r>
              <a:rPr lang="it-IT" sz="1600" dirty="0"/>
              <a:t>l'altra è l'Io che, disperato, controbatte: "Eppure deve esserci </a:t>
            </a:r>
            <a:r>
              <a:rPr lang="it-IT" sz="1600" dirty="0" smtClean="0"/>
              <a:t>amore</a:t>
            </a:r>
            <a:r>
              <a:rPr lang="it-IT" sz="1600" dirty="0"/>
              <a:t>". Da questa contraddizione nasce una "coabitazione</a:t>
            </a:r>
            <a:r>
              <a:rPr lang="it-IT" sz="1600" dirty="0" smtClean="0"/>
              <a:t>", </a:t>
            </a:r>
            <a:r>
              <a:rPr lang="it-IT" sz="1600" dirty="0"/>
              <a:t>una "convivenza" che ci appare naturale soltanto quando siamo         abituati a quest'ambivalenza, quando ne siamo </a:t>
            </a:r>
            <a:r>
              <a:rPr lang="it-IT" sz="1600" dirty="0" smtClean="0"/>
              <a:t>prigionieri;</a:t>
            </a:r>
          </a:p>
          <a:p>
            <a:r>
              <a:rPr lang="it-IT" sz="1600" dirty="0"/>
              <a:t>Chi, da bambino, ha dovuto implorare amore, da adulto è predestinato </a:t>
            </a:r>
            <a:r>
              <a:rPr lang="it-IT" sz="1600" dirty="0" smtClean="0"/>
              <a:t>a </a:t>
            </a:r>
            <a:r>
              <a:rPr lang="it-IT" sz="1600" dirty="0"/>
              <a:t>questo gioco. Tanto più egli dà, tanto meno può ricevere, poiché </a:t>
            </a:r>
            <a:r>
              <a:rPr lang="it-IT" sz="1600" dirty="0" smtClean="0"/>
              <a:t>a </a:t>
            </a:r>
            <a:r>
              <a:rPr lang="it-IT" sz="1600" dirty="0"/>
              <a:t>ogni </a:t>
            </a:r>
            <a:r>
              <a:rPr lang="it-IT" sz="1600" dirty="0" smtClean="0"/>
              <a:t>nuovo </a:t>
            </a:r>
            <a:r>
              <a:rPr lang="it-IT" sz="1600" dirty="0"/>
              <a:t>affanno d'amore diminuisce il rispetto per se </a:t>
            </a:r>
            <a:r>
              <a:rPr lang="it-IT" sz="1600" dirty="0" smtClean="0"/>
              <a:t>stesso;</a:t>
            </a:r>
          </a:p>
          <a:p>
            <a:r>
              <a:rPr lang="it-IT" sz="1600" dirty="0"/>
              <a:t>"Se una persona mi ama, ci deve essere in lei qualcosa che non </a:t>
            </a:r>
            <a:r>
              <a:rPr lang="it-IT" sz="1600" dirty="0" smtClean="0"/>
              <a:t>va</a:t>
            </a:r>
            <a:r>
              <a:rPr lang="it-IT" sz="1600" dirty="0"/>
              <a:t>" [Paul </a:t>
            </a:r>
            <a:r>
              <a:rPr lang="it-IT" sz="1600" dirty="0" err="1"/>
              <a:t>Watzlawick</a:t>
            </a:r>
            <a:r>
              <a:rPr lang="it-IT" sz="1600" dirty="0" smtClean="0"/>
              <a:t>];</a:t>
            </a:r>
          </a:p>
          <a:p>
            <a:r>
              <a:rPr lang="it-IT" sz="1600" dirty="0"/>
              <a:t> L'amore è tranquillità nel movimento e ricettività </a:t>
            </a:r>
            <a:r>
              <a:rPr lang="it-IT" sz="1600" dirty="0" smtClean="0"/>
              <a:t>verso </a:t>
            </a:r>
            <a:r>
              <a:rPr lang="it-IT" sz="1600" dirty="0"/>
              <a:t>l'amore di un altro attraverso il proprio </a:t>
            </a:r>
            <a:r>
              <a:rPr lang="it-IT" sz="1600" dirty="0" smtClean="0"/>
              <a:t>donarsi;</a:t>
            </a:r>
          </a:p>
          <a:p>
            <a:endParaRPr lang="it-IT" sz="1600" dirty="0"/>
          </a:p>
          <a:p>
            <a:endParaRPr lang="it-IT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013" y="476672"/>
            <a:ext cx="8510587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05154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400" dirty="0" smtClean="0"/>
              <a:t>Movimenti </a:t>
            </a:r>
            <a:r>
              <a:rPr lang="it-IT" sz="4400" dirty="0" err="1" smtClean="0"/>
              <a:t>psico</a:t>
            </a:r>
            <a:r>
              <a:rPr lang="it-IT" sz="4400" dirty="0" smtClean="0"/>
              <a:t> energetici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600" dirty="0" smtClean="0"/>
              <a:t> 1° l'energia </a:t>
            </a:r>
            <a:r>
              <a:rPr lang="it-IT" sz="1600" dirty="0"/>
              <a:t>vitale sperimentabile </a:t>
            </a:r>
            <a:r>
              <a:rPr lang="it-IT" sz="1600" dirty="0" smtClean="0"/>
              <a:t>nell'impulso, nell'impeto </a:t>
            </a:r>
            <a:r>
              <a:rPr lang="it-IT" sz="1600" dirty="0"/>
              <a:t>e nell'accelerazione, quindi l'esperienza dello "slancio" nell'esistenza umana: l'</a:t>
            </a:r>
            <a:r>
              <a:rPr lang="it-IT" sz="1600" dirty="0" err="1"/>
              <a:t>élan</a:t>
            </a:r>
            <a:r>
              <a:rPr lang="it-IT" sz="1600" dirty="0"/>
              <a:t> di Jean </a:t>
            </a:r>
            <a:r>
              <a:rPr lang="it-IT" sz="1600" dirty="0" err="1"/>
              <a:t>Piaget</a:t>
            </a:r>
            <a:r>
              <a:rPr lang="it-IT" sz="1600" dirty="0"/>
              <a:t>, l'</a:t>
            </a:r>
            <a:r>
              <a:rPr lang="it-IT" sz="1600" dirty="0" err="1"/>
              <a:t>élan</a:t>
            </a:r>
            <a:r>
              <a:rPr lang="it-IT" sz="1600" dirty="0"/>
              <a:t> </a:t>
            </a:r>
            <a:r>
              <a:rPr lang="it-IT" sz="1600" dirty="0" err="1"/>
              <a:t>vital</a:t>
            </a:r>
            <a:r>
              <a:rPr lang="it-IT" sz="1600" dirty="0"/>
              <a:t> di Henri </a:t>
            </a:r>
            <a:r>
              <a:rPr lang="it-IT" sz="1600" dirty="0" err="1"/>
              <a:t>Bergson</a:t>
            </a:r>
            <a:r>
              <a:rPr lang="it-IT" sz="1600" dirty="0"/>
              <a:t>, il gradiente di Carl Gustav </a:t>
            </a:r>
            <a:r>
              <a:rPr lang="it-IT" sz="1600" dirty="0" err="1"/>
              <a:t>Jung</a:t>
            </a:r>
            <a:r>
              <a:rPr lang="it-IT" sz="1600" dirty="0"/>
              <a:t>.</a:t>
            </a:r>
          </a:p>
          <a:p>
            <a:r>
              <a:rPr lang="it-IT" sz="1600" dirty="0" smtClean="0"/>
              <a:t>2</a:t>
            </a:r>
            <a:r>
              <a:rPr lang="it-IT" sz="1600" dirty="0"/>
              <a:t>°: l'esperienza della tensione pulsante e della distensione</a:t>
            </a:r>
            <a:r>
              <a:rPr lang="it-IT" sz="1600" dirty="0" smtClean="0"/>
              <a:t>,  </a:t>
            </a:r>
            <a:r>
              <a:rPr lang="it-IT" sz="1600" dirty="0"/>
              <a:t>della carica e della scarica, quindi del ritmo </a:t>
            </a:r>
            <a:r>
              <a:rPr lang="it-IT" sz="1600" dirty="0" smtClean="0"/>
              <a:t>ordinatore;</a:t>
            </a:r>
          </a:p>
          <a:p>
            <a:r>
              <a:rPr lang="it-IT" sz="1600" dirty="0"/>
              <a:t>3°: l'esperienza della tensione polare nel reggere </a:t>
            </a:r>
            <a:r>
              <a:rPr lang="it-IT" sz="1600" dirty="0" smtClean="0"/>
              <a:t>consapevolmente gli </a:t>
            </a:r>
            <a:r>
              <a:rPr lang="it-IT" sz="1600" dirty="0"/>
              <a:t>opposti psichici, la coscienza </a:t>
            </a:r>
            <a:r>
              <a:rPr lang="it-IT" sz="1600" dirty="0" smtClean="0"/>
              <a:t>polare;</a:t>
            </a:r>
          </a:p>
          <a:p>
            <a:r>
              <a:rPr lang="it-IT" sz="1600" dirty="0"/>
              <a:t>4°: l'esperienza del blocco o ristagno dell'energia </a:t>
            </a:r>
            <a:r>
              <a:rPr lang="it-IT" sz="1600" dirty="0" smtClean="0"/>
              <a:t>vitale in </a:t>
            </a:r>
            <a:r>
              <a:rPr lang="it-IT" sz="1600" dirty="0"/>
              <a:t>complessi psichici e in tensioni </a:t>
            </a:r>
            <a:r>
              <a:rPr lang="it-IT" sz="1600" dirty="0" smtClean="0"/>
              <a:t>fisiche;</a:t>
            </a:r>
          </a:p>
          <a:p>
            <a:r>
              <a:rPr lang="it-IT" sz="1600" dirty="0"/>
              <a:t>5°: l'esperienza della ripresa del flusso di energia, </a:t>
            </a:r>
            <a:r>
              <a:rPr lang="it-IT" sz="1600" dirty="0" smtClean="0"/>
              <a:t>cioè del </a:t>
            </a:r>
            <a:r>
              <a:rPr lang="it-IT" sz="1600" dirty="0"/>
              <a:t>passaggio dall'assenza di stimoli </a:t>
            </a:r>
            <a:r>
              <a:rPr lang="it-IT" sz="1600" dirty="0" smtClean="0"/>
              <a:t>all'azione;</a:t>
            </a:r>
          </a:p>
          <a:p>
            <a:r>
              <a:rPr lang="it-IT" sz="1600" dirty="0"/>
              <a:t>6°: l'esperienza della risonanza: sintonia, suono, eco, </a:t>
            </a:r>
            <a:r>
              <a:rPr lang="it-IT" sz="1600" dirty="0" smtClean="0"/>
              <a:t>armoniche vibrazioni;</a:t>
            </a:r>
          </a:p>
          <a:p>
            <a:r>
              <a:rPr lang="it-IT" sz="1600" dirty="0"/>
              <a:t>7°: l'esperienza della crescita di energia mediante una </a:t>
            </a:r>
            <a:r>
              <a:rPr lang="it-IT" sz="1600" dirty="0" smtClean="0"/>
              <a:t>consapevole autoregolazione </a:t>
            </a:r>
            <a:r>
              <a:rPr lang="it-IT" sz="1600" dirty="0"/>
              <a:t>all'interno del singolo organismo e dei </a:t>
            </a:r>
            <a:r>
              <a:rPr lang="it-IT" sz="1600" dirty="0" smtClean="0"/>
              <a:t>rapporti;</a:t>
            </a:r>
          </a:p>
          <a:p>
            <a:r>
              <a:rPr lang="it-IT" sz="1600" dirty="0" smtClean="0"/>
              <a:t> 8° l'esperienza </a:t>
            </a:r>
            <a:r>
              <a:rPr lang="it-IT" sz="1600" dirty="0"/>
              <a:t>della unione con il cosmo.</a:t>
            </a:r>
          </a:p>
        </p:txBody>
      </p:sp>
    </p:spTree>
    <p:extLst>
      <p:ext uri="{BB962C8B-B14F-4D97-AF65-F5344CB8AC3E}">
        <p14:creationId xmlns:p14="http://schemas.microsoft.com/office/powerpoint/2010/main" xmlns="" val="3972893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68952" cy="1298408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Psico</a:t>
            </a:r>
            <a:r>
              <a:rPr lang="it-IT" dirty="0" smtClean="0"/>
              <a:t> energetica e Carl Gustav </a:t>
            </a:r>
            <a:r>
              <a:rPr lang="it-IT" dirty="0" err="1" smtClean="0"/>
              <a:t>Jung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600" dirty="0" smtClean="0"/>
              <a:t>La </a:t>
            </a:r>
            <a:r>
              <a:rPr lang="it-IT" sz="1600" dirty="0" err="1" smtClean="0"/>
              <a:t>psico</a:t>
            </a:r>
            <a:r>
              <a:rPr lang="it-IT" sz="1600" dirty="0" smtClean="0"/>
              <a:t> energetica </a:t>
            </a:r>
            <a:r>
              <a:rPr lang="it-IT" sz="1600" dirty="0"/>
              <a:t>rappresenta l'accesso, mediante la </a:t>
            </a:r>
            <a:r>
              <a:rPr lang="it-IT" sz="1600" dirty="0" smtClean="0"/>
              <a:t>psicologia </a:t>
            </a:r>
            <a:r>
              <a:rPr lang="it-IT" sz="1600" dirty="0"/>
              <a:t>del profondo, all'esperienza dell'energia intesa come esperienza </a:t>
            </a:r>
            <a:r>
              <a:rPr lang="it-IT" sz="1600" dirty="0" smtClean="0"/>
              <a:t>fondamentale </a:t>
            </a:r>
            <a:r>
              <a:rPr lang="it-IT" sz="1600" dirty="0"/>
              <a:t>dell'esistenza, che annulla le inibizioni e costituisce la </a:t>
            </a:r>
            <a:r>
              <a:rPr lang="it-IT" sz="1600" dirty="0" smtClean="0"/>
              <a:t>premessa </a:t>
            </a:r>
            <a:r>
              <a:rPr lang="it-IT" sz="1600" dirty="0"/>
              <a:t>per la crescita psicologica. Essa subordina l'analisi </a:t>
            </a:r>
            <a:r>
              <a:rPr lang="it-IT" sz="1600" dirty="0" smtClean="0"/>
              <a:t>dei contenuti </a:t>
            </a:r>
            <a:r>
              <a:rPr lang="it-IT" sz="1600" dirty="0"/>
              <a:t>dei ricordi infantili, dell'attuale situazione di vita e </a:t>
            </a:r>
            <a:r>
              <a:rPr lang="it-IT" sz="1600" dirty="0" smtClean="0"/>
              <a:t>del </a:t>
            </a:r>
            <a:r>
              <a:rPr lang="it-IT" sz="1600" dirty="0"/>
              <a:t>futuro potenziale di un </a:t>
            </a:r>
            <a:r>
              <a:rPr lang="it-IT" sz="1600" dirty="0" smtClean="0"/>
              <a:t>individuo, espresso </a:t>
            </a:r>
            <a:r>
              <a:rPr lang="it-IT" sz="1600" dirty="0"/>
              <a:t>nei simboli, a un </a:t>
            </a:r>
            <a:r>
              <a:rPr lang="it-IT" sz="1600" dirty="0" smtClean="0"/>
              <a:t>criterio comune</a:t>
            </a:r>
            <a:r>
              <a:rPr lang="it-IT" sz="1600" dirty="0"/>
              <a:t>: il libero fluire o l'ostruzione della </a:t>
            </a:r>
            <a:r>
              <a:rPr lang="it-IT" sz="1600" dirty="0" smtClean="0"/>
              <a:t>vita;</a:t>
            </a:r>
          </a:p>
          <a:p>
            <a:r>
              <a:rPr lang="it-IT" sz="1600" dirty="0"/>
              <a:t> Per uscire da situazioni sfavorevoli, persino da quelle distruttive, bisogna         vivere a livello terapeutico ciò che tali situazioni </a:t>
            </a:r>
            <a:r>
              <a:rPr lang="it-IT" sz="1600" dirty="0" smtClean="0"/>
              <a:t>implicano (Fritz </a:t>
            </a:r>
            <a:r>
              <a:rPr lang="it-IT" sz="1600" dirty="0" err="1"/>
              <a:t>Perls</a:t>
            </a:r>
            <a:r>
              <a:rPr lang="it-IT" sz="1600" dirty="0" smtClean="0"/>
              <a:t>);</a:t>
            </a:r>
          </a:p>
          <a:p>
            <a:r>
              <a:rPr lang="it-IT" sz="1600" dirty="0"/>
              <a:t> La sola conoscenza non guarisce, tuttavia è necessaria, in </a:t>
            </a:r>
            <a:r>
              <a:rPr lang="it-IT" sz="1600" dirty="0" smtClean="0"/>
              <a:t>quanto la </a:t>
            </a:r>
            <a:r>
              <a:rPr lang="it-IT" sz="1600" dirty="0"/>
              <a:t>sofferenza rende più consapevoli e induce alla ricerca </a:t>
            </a:r>
            <a:r>
              <a:rPr lang="it-IT" sz="1600" dirty="0" smtClean="0"/>
              <a:t>della crisi </a:t>
            </a:r>
            <a:r>
              <a:rPr lang="it-IT" sz="1600" dirty="0"/>
              <a:t>che ci libererà da </a:t>
            </a:r>
            <a:r>
              <a:rPr lang="it-IT" sz="1600" dirty="0" smtClean="0"/>
              <a:t>essa;</a:t>
            </a:r>
          </a:p>
          <a:p>
            <a:r>
              <a:rPr lang="it-IT" sz="1600" dirty="0"/>
              <a:t>Questo perché la guarigione della ferita psicologica avviene </a:t>
            </a:r>
            <a:r>
              <a:rPr lang="it-IT" sz="1600" dirty="0" smtClean="0"/>
              <a:t>guadagnando l'accesso </a:t>
            </a:r>
            <a:r>
              <a:rPr lang="it-IT" sz="1600" dirty="0"/>
              <a:t>a un livello più profondo, dove tutti gli esseri </a:t>
            </a:r>
            <a:r>
              <a:rPr lang="it-IT" sz="1600" dirty="0" smtClean="0"/>
              <a:t>umani sono </a:t>
            </a:r>
            <a:r>
              <a:rPr lang="it-IT" sz="1600" dirty="0"/>
              <a:t>uguali. La sventura di un insufficiente amore parentale non </a:t>
            </a:r>
            <a:r>
              <a:rPr lang="it-IT" sz="1600" dirty="0" smtClean="0"/>
              <a:t>può essere </a:t>
            </a:r>
            <a:r>
              <a:rPr lang="it-IT" sz="1600" dirty="0"/>
              <a:t>eliminata, ma può essere considerata in connessione </a:t>
            </a:r>
            <a:r>
              <a:rPr lang="it-IT" sz="1600" dirty="0" smtClean="0"/>
              <a:t>con l'esperienza </a:t>
            </a:r>
            <a:r>
              <a:rPr lang="it-IT" sz="1600" dirty="0"/>
              <a:t>di una carenza esistenziale propria dell'essere umano: la         mancanza di sicurezza in questo mondo.</a:t>
            </a:r>
          </a:p>
          <a:p>
            <a:endParaRPr lang="it-IT" sz="1600" dirty="0" smtClean="0"/>
          </a:p>
          <a:p>
            <a:endParaRPr lang="it-IT" sz="1600" dirty="0"/>
          </a:p>
          <a:p>
            <a:endParaRPr lang="it-IT" sz="1600" dirty="0" smtClean="0"/>
          </a:p>
          <a:p>
            <a:endParaRPr lang="it-IT" sz="1600" dirty="0" smtClean="0"/>
          </a:p>
          <a:p>
            <a:endParaRPr lang="it-IT" sz="1600" dirty="0" smtClean="0"/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391979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sz="1600" dirty="0" smtClean="0"/>
          </a:p>
          <a:p>
            <a:r>
              <a:rPr lang="it-IT" sz="1600" dirty="0" smtClean="0"/>
              <a:t>In </a:t>
            </a:r>
            <a:r>
              <a:rPr lang="it-IT" sz="1600" dirty="0"/>
              <a:t>ogni rapporto c'è </a:t>
            </a:r>
            <a:r>
              <a:rPr lang="it-IT" sz="1600" dirty="0" smtClean="0"/>
              <a:t>complicità</a:t>
            </a:r>
            <a:r>
              <a:rPr lang="it-IT" sz="1600" dirty="0"/>
              <a:t>, anche nei rapporti tra </a:t>
            </a:r>
            <a:r>
              <a:rPr lang="it-IT" sz="1600" dirty="0" smtClean="0"/>
              <a:t>figli </a:t>
            </a:r>
            <a:r>
              <a:rPr lang="it-IT" sz="1600" dirty="0"/>
              <a:t>e genitori. Per complicità non intendo </a:t>
            </a:r>
            <a:r>
              <a:rPr lang="it-IT" sz="1600" dirty="0" smtClean="0"/>
              <a:t>corresponsabilità, bensì </a:t>
            </a:r>
            <a:r>
              <a:rPr lang="it-IT" sz="1600" dirty="0"/>
              <a:t>partecipazione. Chi accetta questo principio, si sente </a:t>
            </a:r>
            <a:r>
              <a:rPr lang="it-IT" sz="1600" dirty="0" smtClean="0"/>
              <a:t>stimolato all'attività </a:t>
            </a:r>
            <a:r>
              <a:rPr lang="it-IT" sz="1600" dirty="0"/>
              <a:t>e alla responsabilità individuale nel "qui </a:t>
            </a:r>
            <a:r>
              <a:rPr lang="it-IT" sz="1600" dirty="0" smtClean="0"/>
              <a:t>e </a:t>
            </a:r>
            <a:r>
              <a:rPr lang="it-IT" sz="1600" dirty="0"/>
              <a:t>ora". L'"evento" diviene esperienza, </a:t>
            </a:r>
            <a:r>
              <a:rPr lang="it-IT" sz="1600" dirty="0" smtClean="0"/>
              <a:t>l'emarginazione un </a:t>
            </a:r>
            <a:r>
              <a:rPr lang="it-IT" sz="1600" dirty="0"/>
              <a:t>impulso verso la liberazione. Percepirsi non come vittima ma come parte </a:t>
            </a:r>
            <a:r>
              <a:rPr lang="it-IT" sz="1600" dirty="0" smtClean="0"/>
              <a:t>attiva </a:t>
            </a:r>
            <a:r>
              <a:rPr lang="it-IT" sz="1600" dirty="0"/>
              <a:t>è segno di </a:t>
            </a:r>
            <a:r>
              <a:rPr lang="it-IT" sz="1600" dirty="0" smtClean="0"/>
              <a:t>vitalità;</a:t>
            </a:r>
          </a:p>
          <a:p>
            <a:r>
              <a:rPr lang="it-IT" sz="1600" dirty="0"/>
              <a:t> La bellezza, in quanto splendore della verità, è un </a:t>
            </a:r>
            <a:r>
              <a:rPr lang="it-IT" sz="1600" dirty="0" smtClean="0"/>
              <a:t>effetto </a:t>
            </a:r>
            <a:r>
              <a:rPr lang="it-IT" sz="1600" dirty="0"/>
              <a:t>dell'amore, è amore che agisce. Una persona che ama </a:t>
            </a:r>
            <a:r>
              <a:rPr lang="it-IT" sz="1600" dirty="0" smtClean="0"/>
              <a:t>sinceramente </a:t>
            </a:r>
            <a:r>
              <a:rPr lang="it-IT" sz="1600" dirty="0"/>
              <a:t>diffonde intorno a sé uno splendore tale che sarebbe assurdo </a:t>
            </a:r>
            <a:r>
              <a:rPr lang="it-IT" sz="1600" dirty="0" smtClean="0"/>
              <a:t>mettere </a:t>
            </a:r>
            <a:r>
              <a:rPr lang="it-IT" sz="1600" dirty="0"/>
              <a:t>in discussione questa bellezza apertamente rivelata sulla base di criteri         </a:t>
            </a:r>
            <a:r>
              <a:rPr lang="it-IT" sz="1600" dirty="0" smtClean="0"/>
              <a:t>estetici;</a:t>
            </a:r>
          </a:p>
          <a:p>
            <a:endParaRPr lang="it-IT" sz="1600" dirty="0" smtClean="0"/>
          </a:p>
          <a:p>
            <a:r>
              <a:rPr lang="it-IT" sz="1600" dirty="0"/>
              <a:t> Le persone che non danno valore al corpo pensano contro la vita.  </a:t>
            </a:r>
            <a:r>
              <a:rPr lang="it-IT" sz="1600" dirty="0" smtClean="0"/>
              <a:t>Insieme </a:t>
            </a:r>
            <a:r>
              <a:rPr lang="it-IT" sz="1600" dirty="0"/>
              <a:t>con la mobilità del corpo esse perdono anche la spontaneità </a:t>
            </a:r>
            <a:r>
              <a:rPr lang="it-IT" sz="1600" dirty="0" smtClean="0"/>
              <a:t>intellettuale</a:t>
            </a:r>
            <a:r>
              <a:rPr lang="it-IT" sz="1600" dirty="0"/>
              <a:t>; confondono la vitalità con catene di idee perseguite </a:t>
            </a:r>
            <a:r>
              <a:rPr lang="it-IT" sz="1600" dirty="0" smtClean="0"/>
              <a:t>coercitivamente </a:t>
            </a:r>
            <a:r>
              <a:rPr lang="it-IT" sz="1600" dirty="0"/>
              <a:t>e concetti sopravvalutati di cui non riconoscono il carattere         sostitutivo. Trasudano mancanza di piacere, poiché solo la vera </a:t>
            </a:r>
            <a:r>
              <a:rPr lang="it-IT" sz="1600" dirty="0" smtClean="0"/>
              <a:t> </a:t>
            </a:r>
            <a:r>
              <a:rPr lang="it-IT" sz="1600" dirty="0"/>
              <a:t>espressione di sé genera piacere: il piacere dell'impulso vitale </a:t>
            </a:r>
            <a:r>
              <a:rPr lang="it-IT" sz="1600" dirty="0" smtClean="0"/>
              <a:t>e </a:t>
            </a:r>
            <a:r>
              <a:rPr lang="it-IT" sz="1600" dirty="0"/>
              <a:t>di una nuova nascita.</a:t>
            </a:r>
          </a:p>
          <a:p>
            <a:r>
              <a:rPr lang="it-IT" sz="1600" dirty="0"/>
              <a:t>Il nostro compito è di diventare tutt'uno con </a:t>
            </a:r>
            <a:r>
              <a:rPr lang="it-IT" sz="1600" dirty="0" smtClean="0"/>
              <a:t>l'intensità della </a:t>
            </a:r>
            <a:r>
              <a:rPr lang="it-IT" sz="1600" dirty="0"/>
              <a:t>vita che lotta per esprimersi.</a:t>
            </a:r>
          </a:p>
          <a:p>
            <a:endParaRPr lang="it-IT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9" y="260648"/>
            <a:ext cx="8913813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70862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Terapia bioenergetica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1600" dirty="0"/>
              <a:t>Due persone rimangono vitali in presenza di un contatto visivo prolungato </a:t>
            </a:r>
            <a:r>
              <a:rPr lang="it-IT" sz="1600" dirty="0" smtClean="0"/>
              <a:t>solo </a:t>
            </a:r>
            <a:r>
              <a:rPr lang="it-IT" sz="1600" dirty="0"/>
              <a:t>se vivono un'intensa, comune esperienza di comprensione e </a:t>
            </a:r>
            <a:r>
              <a:rPr lang="it-IT" sz="1600" dirty="0" smtClean="0"/>
              <a:t>amore;</a:t>
            </a:r>
          </a:p>
          <a:p>
            <a:r>
              <a:rPr lang="it-IT" sz="1600" dirty="0" smtClean="0"/>
              <a:t>Le </a:t>
            </a:r>
            <a:r>
              <a:rPr lang="it-IT" sz="1600" dirty="0"/>
              <a:t>parole efficaci, che esprimono la realtà, sono quindi </a:t>
            </a:r>
            <a:r>
              <a:rPr lang="it-IT" sz="1600" dirty="0" smtClean="0"/>
              <a:t>gesti </a:t>
            </a:r>
            <a:r>
              <a:rPr lang="it-IT" sz="1600" dirty="0"/>
              <a:t>linguistici. Come tutti i gesti con cui ci identifichiamo, generano emozioni</a:t>
            </a:r>
            <a:r>
              <a:rPr lang="it-IT" sz="1600" dirty="0" smtClean="0"/>
              <a:t>. Esse </a:t>
            </a:r>
            <a:r>
              <a:rPr lang="it-IT" sz="1600" dirty="0"/>
              <a:t>attivano l'energia vitale, suggeriscono, riecheggiano, ci </a:t>
            </a:r>
            <a:r>
              <a:rPr lang="it-IT" sz="1600" dirty="0" smtClean="0"/>
              <a:t>trasformano se ci </a:t>
            </a:r>
            <a:r>
              <a:rPr lang="it-IT" sz="1600" dirty="0"/>
              <a:t>apriamo ad esse come uno spazio </a:t>
            </a:r>
            <a:r>
              <a:rPr lang="it-IT" sz="1600" dirty="0" smtClean="0"/>
              <a:t>risuonante;</a:t>
            </a:r>
          </a:p>
          <a:p>
            <a:r>
              <a:rPr lang="it-IT" sz="1600" dirty="0"/>
              <a:t>Ciò che conta è dirsi: "</a:t>
            </a:r>
            <a:r>
              <a:rPr lang="it-IT" sz="1600" dirty="0" smtClean="0"/>
              <a:t>Sono io </a:t>
            </a:r>
            <a:r>
              <a:rPr lang="it-IT" sz="1600" dirty="0"/>
              <a:t>stesso la persona che si interrompe sempre e si mette a tacere, che </a:t>
            </a:r>
            <a:r>
              <a:rPr lang="it-IT" sz="1600" dirty="0" smtClean="0"/>
              <a:t>soffoca </a:t>
            </a:r>
            <a:r>
              <a:rPr lang="it-IT" sz="1600" dirty="0"/>
              <a:t>la sua naturale </a:t>
            </a:r>
            <a:r>
              <a:rPr lang="it-IT" sz="1600" dirty="0" smtClean="0"/>
              <a:t>emozione. Ora </a:t>
            </a:r>
            <a:r>
              <a:rPr lang="it-IT" sz="1600" dirty="0"/>
              <a:t>questa persona è parte </a:t>
            </a:r>
            <a:r>
              <a:rPr lang="it-IT" sz="1600" dirty="0" smtClean="0"/>
              <a:t>della  mia </a:t>
            </a:r>
            <a:r>
              <a:rPr lang="it-IT" sz="1600" dirty="0"/>
              <a:t>vita, ha un valore e io mi identifico con essa, senza critiche." </a:t>
            </a:r>
            <a:r>
              <a:rPr lang="it-IT" sz="1600" dirty="0" smtClean="0"/>
              <a:t>In </a:t>
            </a:r>
            <a:r>
              <a:rPr lang="it-IT" sz="1600" dirty="0"/>
              <a:t>questo modo ci uniamo alla vita e ci salviamo da noi </a:t>
            </a:r>
            <a:r>
              <a:rPr lang="it-IT" sz="1600" dirty="0" smtClean="0"/>
              <a:t>stessi:</a:t>
            </a:r>
          </a:p>
          <a:p>
            <a:r>
              <a:rPr lang="it-IT" sz="1600" dirty="0"/>
              <a:t>L'attrazione che due persone provano </a:t>
            </a:r>
            <a:r>
              <a:rPr lang="it-IT" sz="1600" dirty="0" smtClean="0"/>
              <a:t>l'una </a:t>
            </a:r>
            <a:r>
              <a:rPr lang="it-IT" sz="1600" dirty="0"/>
              <a:t>verso l'altra viene ulteriormente rafforzata dalla coscienza delle </a:t>
            </a:r>
            <a:r>
              <a:rPr lang="it-IT" sz="1600" dirty="0" smtClean="0"/>
              <a:t>polarità </a:t>
            </a:r>
            <a:r>
              <a:rPr lang="it-IT" sz="1600" dirty="0"/>
              <a:t>che esse incarnano come coppia. In entrambe vengono mobilitate         polarità che, senza quel rapporto</a:t>
            </a:r>
            <a:r>
              <a:rPr lang="it-IT" sz="1600" dirty="0" smtClean="0"/>
              <a:t>, sarebbero </a:t>
            </a:r>
            <a:r>
              <a:rPr lang="it-IT" sz="1600" dirty="0"/>
              <a:t>soltanto pura possibilità, </a:t>
            </a:r>
            <a:r>
              <a:rPr lang="it-IT" sz="1600" dirty="0" smtClean="0"/>
              <a:t>vita </a:t>
            </a:r>
            <a:r>
              <a:rPr lang="it-IT" sz="1600" dirty="0"/>
              <a:t>non vissuta. Da ciò scaturiscono tensione, eccitazione, erotismo. </a:t>
            </a:r>
            <a:r>
              <a:rPr lang="it-IT" sz="1600" dirty="0" smtClean="0"/>
              <a:t>Diversamente</a:t>
            </a:r>
            <a:r>
              <a:rPr lang="it-IT" sz="1600" dirty="0"/>
              <a:t>, le persone centrate su di sé, prigioniere dei dolorosi </a:t>
            </a:r>
            <a:r>
              <a:rPr lang="it-IT" sz="1600" dirty="0" smtClean="0"/>
              <a:t>ricordi </a:t>
            </a:r>
            <a:r>
              <a:rPr lang="it-IT" sz="1600" dirty="0"/>
              <a:t>delle vecchie ferite, non possono accedere al gioco polare di         un rapporto. ... Dopo l'iniziale apertura estatica all'altro e di conseguenza </a:t>
            </a:r>
            <a:r>
              <a:rPr lang="it-IT" sz="1600" dirty="0" smtClean="0"/>
              <a:t>al </a:t>
            </a:r>
            <a:r>
              <a:rPr lang="it-IT" sz="1600" dirty="0"/>
              <a:t>mondo, l'antica, traumatica chiusura si impone nuovamente. Non ci percepiamo </a:t>
            </a:r>
            <a:r>
              <a:rPr lang="it-IT" sz="1600" dirty="0" smtClean="0"/>
              <a:t>più </a:t>
            </a:r>
            <a:r>
              <a:rPr lang="it-IT" sz="1600" dirty="0"/>
              <a:t>dinamicamente nella vibrazione di due poli, ma staticamente </a:t>
            </a:r>
            <a:r>
              <a:rPr lang="it-IT" sz="1600" dirty="0" smtClean="0"/>
              <a:t>come </a:t>
            </a:r>
            <a:r>
              <a:rPr lang="it-IT" sz="1600" dirty="0"/>
              <a:t>due opposti che si contrappongono. L'antico trauma, la ferita del </a:t>
            </a:r>
            <a:r>
              <a:rPr lang="it-IT" sz="1600" dirty="0" smtClean="0"/>
              <a:t>non </a:t>
            </a:r>
            <a:r>
              <a:rPr lang="it-IT" sz="1600" dirty="0"/>
              <a:t>essere amati, riaffiora: sono respinto, abbandonato, isolato, non         amato.</a:t>
            </a:r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3672650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it-IT" dirty="0" smtClean="0"/>
              <a:t>Movimenti psichici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it-IT" sz="1600" dirty="0"/>
              <a:t>L'attrazione che due persone </a:t>
            </a:r>
            <a:r>
              <a:rPr lang="it-IT" sz="1600" dirty="0" smtClean="0"/>
              <a:t>provano </a:t>
            </a:r>
            <a:r>
              <a:rPr lang="it-IT" sz="1600" dirty="0"/>
              <a:t>l'una verso l'altra viene ulteriormente rafforzata dalla coscienza </a:t>
            </a:r>
            <a:r>
              <a:rPr lang="it-IT" sz="1600" dirty="0" smtClean="0"/>
              <a:t>delle polarità </a:t>
            </a:r>
            <a:r>
              <a:rPr lang="it-IT" sz="1600" dirty="0"/>
              <a:t>che esse incarnano come coppia. In entrambe vengono </a:t>
            </a:r>
            <a:r>
              <a:rPr lang="it-IT" sz="1600" dirty="0" smtClean="0"/>
              <a:t>mobilitate </a:t>
            </a:r>
            <a:r>
              <a:rPr lang="it-IT" sz="1600" dirty="0"/>
              <a:t>polarità che, senza quel rapporto</a:t>
            </a:r>
            <a:r>
              <a:rPr lang="it-IT" sz="1600" dirty="0" smtClean="0"/>
              <a:t>, sarebbero </a:t>
            </a:r>
            <a:r>
              <a:rPr lang="it-IT" sz="1600" dirty="0"/>
              <a:t>soltanto pura </a:t>
            </a:r>
            <a:r>
              <a:rPr lang="it-IT" sz="1600" dirty="0" smtClean="0"/>
              <a:t>possibilità, vita </a:t>
            </a:r>
            <a:r>
              <a:rPr lang="it-IT" sz="1600" dirty="0"/>
              <a:t>non vissuta. Da ciò scaturiscono tensione, eccitazione, </a:t>
            </a:r>
            <a:r>
              <a:rPr lang="it-IT" sz="1600" dirty="0" smtClean="0"/>
              <a:t>erotismo. Diversamente</a:t>
            </a:r>
            <a:r>
              <a:rPr lang="it-IT" sz="1600" dirty="0"/>
              <a:t>, le persone centrate su di sé, prigioniere dei </a:t>
            </a:r>
            <a:r>
              <a:rPr lang="it-IT" sz="1600" dirty="0" smtClean="0"/>
              <a:t>dolorosi ricordi </a:t>
            </a:r>
            <a:r>
              <a:rPr lang="it-IT" sz="1600" dirty="0"/>
              <a:t>delle vecchie ferite, non possono accedere al gioco polare </a:t>
            </a:r>
            <a:r>
              <a:rPr lang="it-IT" sz="1600" dirty="0" smtClean="0"/>
              <a:t>di un </a:t>
            </a:r>
            <a:r>
              <a:rPr lang="it-IT" sz="1600" dirty="0"/>
              <a:t>rapporto. ... Dopo l'iniziale apertura estatica all'altro e di </a:t>
            </a:r>
            <a:r>
              <a:rPr lang="it-IT" sz="1600" dirty="0" smtClean="0"/>
              <a:t>conseguenza </a:t>
            </a:r>
            <a:r>
              <a:rPr lang="it-IT" sz="1600" dirty="0"/>
              <a:t>al mondo, l'antica, traumatica chiusura si impone nuovamente. Non ci percepiamo </a:t>
            </a:r>
            <a:r>
              <a:rPr lang="it-IT" sz="1600" dirty="0" smtClean="0"/>
              <a:t>più </a:t>
            </a:r>
            <a:r>
              <a:rPr lang="it-IT" sz="1600" dirty="0"/>
              <a:t>dinamicamente nella vibrazione di due poli, ma staticamente         come due opposti che si contrappongono. L'antico trauma, la ferita del         non essere amati, riaffiora: sono respinto, abbandonato, isolato, </a:t>
            </a:r>
            <a:r>
              <a:rPr lang="it-IT" sz="1600" dirty="0" smtClean="0"/>
              <a:t>non amato;</a:t>
            </a:r>
          </a:p>
          <a:p>
            <a:r>
              <a:rPr lang="it-IT" sz="1600" dirty="0"/>
              <a:t>L'esperienza di un individuo sano fluisce in inconscia armonia con </a:t>
            </a:r>
            <a:r>
              <a:rPr lang="it-IT" sz="1600" dirty="0" smtClean="0"/>
              <a:t>il duplice </a:t>
            </a:r>
            <a:r>
              <a:rPr lang="it-IT" sz="1600" dirty="0"/>
              <a:t>movimento della respirazione. Quando inspira, tende </a:t>
            </a:r>
            <a:r>
              <a:rPr lang="it-IT" sz="1600" dirty="0" smtClean="0"/>
              <a:t>spontaneamente </a:t>
            </a:r>
            <a:r>
              <a:rPr lang="it-IT" sz="1600" dirty="0"/>
              <a:t>a concentrarsi maggiormente verso l'interno; quando espira, si espande </a:t>
            </a:r>
            <a:r>
              <a:rPr lang="it-IT" sz="1600" dirty="0" smtClean="0"/>
              <a:t>maggiormente </a:t>
            </a:r>
            <a:r>
              <a:rPr lang="it-IT" sz="1600" dirty="0"/>
              <a:t>verso </a:t>
            </a:r>
            <a:r>
              <a:rPr lang="it-IT" sz="1600" dirty="0" smtClean="0"/>
              <a:t>l'esterno;</a:t>
            </a:r>
          </a:p>
          <a:p>
            <a:r>
              <a:rPr lang="it-IT" sz="1600" dirty="0"/>
              <a:t>Il trauma dei non </a:t>
            </a:r>
            <a:r>
              <a:rPr lang="it-IT" sz="1600" dirty="0" smtClean="0"/>
              <a:t>amati </a:t>
            </a:r>
            <a:r>
              <a:rPr lang="it-IT" sz="1600" dirty="0"/>
              <a:t>risale al periodo preverbale precedente e successivo alla nascita. </a:t>
            </a:r>
            <a:r>
              <a:rPr lang="it-IT" sz="1600" dirty="0" smtClean="0"/>
              <a:t>Nel contesto </a:t>
            </a:r>
            <a:r>
              <a:rPr lang="it-IT" sz="1600" dirty="0"/>
              <a:t>terapeutico, le conversazioni sulle esperienze successive sono </a:t>
            </a:r>
            <a:r>
              <a:rPr lang="it-IT" sz="1600" dirty="0" smtClean="0"/>
              <a:t>spesso </a:t>
            </a:r>
            <a:r>
              <a:rPr lang="it-IT" sz="1600" dirty="0"/>
              <a:t>alibi che distolgono l'attenzione dalla causa primaria, </a:t>
            </a:r>
            <a:r>
              <a:rPr lang="it-IT" sz="1600" dirty="0" smtClean="0"/>
              <a:t>ovvero  </a:t>
            </a:r>
            <a:r>
              <a:rPr lang="it-IT" sz="1600" dirty="0"/>
              <a:t>dalla ferita tuttora muta del non essere stati amati. In assenza di altre </a:t>
            </a:r>
            <a:r>
              <a:rPr lang="it-IT" sz="1600" dirty="0" smtClean="0"/>
              <a:t>possibilità</a:t>
            </a:r>
            <a:r>
              <a:rPr lang="it-IT" sz="1600" dirty="0"/>
              <a:t>, si parla di qualche cosa che non può </a:t>
            </a:r>
            <a:r>
              <a:rPr lang="it-IT" sz="1600" dirty="0" smtClean="0"/>
              <a:t>essere  </a:t>
            </a:r>
            <a:r>
              <a:rPr lang="it-IT" sz="1600" dirty="0"/>
              <a:t>avvicinato e colto a parole.</a:t>
            </a:r>
            <a:endParaRPr lang="it-IT" sz="1600" dirty="0" smtClean="0"/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2782289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812</TotalTime>
  <Words>3935</Words>
  <Application>Microsoft Office PowerPoint</Application>
  <PresentationFormat>Presentazione su schermo 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Equinozio</vt:lpstr>
      <vt:lpstr>  «L'arte di saper amare: viaggio terapeutico per guardare con gli occhi del cuore»</vt:lpstr>
      <vt:lpstr>La ferita dei non amati Peter  Schellenbaum </vt:lpstr>
      <vt:lpstr>Diapositiva 3</vt:lpstr>
      <vt:lpstr>Diapositiva 4</vt:lpstr>
      <vt:lpstr>Movimenti psico energetici</vt:lpstr>
      <vt:lpstr>Psico energetica e Carl Gustav Jung</vt:lpstr>
      <vt:lpstr>Diapositiva 7</vt:lpstr>
      <vt:lpstr>Terapia bioenergetica</vt:lpstr>
      <vt:lpstr>Movimenti psichici</vt:lpstr>
      <vt:lpstr>Esperienze riparatorie</vt:lpstr>
      <vt:lpstr>Solitudine</vt:lpstr>
      <vt:lpstr>Sensazione di vuoto</vt:lpstr>
      <vt:lpstr>Convivere con sé stessi</vt:lpstr>
      <vt:lpstr>Convivere con sé stessi</vt:lpstr>
      <vt:lpstr>Amore, Solitudine e Misticismo</vt:lpstr>
      <vt:lpstr>Amore, Solitudine e Misticismo</vt:lpstr>
      <vt:lpstr>Sensibilità e riconoscere lo stato di innamoramento</vt:lpstr>
      <vt:lpstr>Dimensione dell’Amore</vt:lpstr>
      <vt:lpstr>Dimensione dell’Amore</vt:lpstr>
      <vt:lpstr>Aforismi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"" L'arte di saper amare: viaggio terapeutico per guardare con gli occhi del cuore</dc:title>
  <dc:creator>Carmine Acheo</dc:creator>
  <cp:lastModifiedBy> </cp:lastModifiedBy>
  <cp:revision>50</cp:revision>
  <dcterms:created xsi:type="dcterms:W3CDTF">2014-08-04T15:16:40Z</dcterms:created>
  <dcterms:modified xsi:type="dcterms:W3CDTF">2014-09-19T00:12:25Z</dcterms:modified>
</cp:coreProperties>
</file>